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3" r:id="rId6"/>
    <p:sldId id="266" r:id="rId7"/>
    <p:sldId id="267" r:id="rId8"/>
    <p:sldId id="268" r:id="rId9"/>
    <p:sldId id="269" r:id="rId10"/>
    <p:sldId id="280" r:id="rId11"/>
    <p:sldId id="270" r:id="rId12"/>
    <p:sldId id="273" r:id="rId13"/>
    <p:sldId id="274" r:id="rId14"/>
    <p:sldId id="281" r:id="rId15"/>
    <p:sldId id="275" r:id="rId16"/>
    <p:sldId id="284" r:id="rId17"/>
    <p:sldId id="278" r:id="rId18"/>
    <p:sldId id="282" r:id="rId19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40" y="-7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4841D3D-8058-473E-AA1E-8A404F75CC85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en-GB" sz="14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7A088561-7E67-4DF8-B76B-A20D2C233C0F}" type="slidenum">
              <a:rPr/>
              <a:pPr lvl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GB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72104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45C984-9C66-4BB4-83DD-53A871DA74F1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175AB0-24A0-4BC3-9657-A72F0C7327BE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F84713-C1DF-44FD-BB79-4D4C367B36FF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4BFA77-2EF4-4B2E-95EC-FD44C3D19F88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6A576E-2E18-46C7-A121-306BE1D641AF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083618-BFFC-45E8-A45D-0A8832C9DC01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28C578-C94A-4842-B81D-AB346D55827E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67EF62-742D-4D52-B519-6CD27F625FAD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D07BFB-8E05-45FD-8CEF-D99E71CD95A4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860F5D-1545-40BA-BD29-0CF720539628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803C7A-5A8B-4EAA-9726-906EE94E39F4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9DC51374-CAAE-4DE5-AF2B-0F6405158533}" type="slidenum">
              <a:rPr/>
              <a:pPr lvl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en-GB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GB" sz="3200" b="0" i="0" u="none" strike="noStrike" kern="1200">
          <a:ln>
            <a:noFill/>
          </a:ln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Videos\wakes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Videos\3d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Videos\nozE.avi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7440"/>
            <a:ext cx="9071640" cy="12502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solidFill>
                  <a:srgbClr val="C5000B"/>
                </a:solidFill>
              </a:rPr>
              <a:t>Unsteady Wetness Effects in LP Steam Turbines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503999" y="1620000"/>
            <a:ext cx="9071640" cy="55800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GB" dirty="0"/>
              <a:t>Kane Chandler, Alex White and John Young</a:t>
            </a:r>
          </a:p>
          <a:p>
            <a:pPr marL="0" lvl="0" indent="0" algn="ctr">
              <a:buNone/>
            </a:pPr>
            <a:endParaRPr lang="en-GB" dirty="0"/>
          </a:p>
          <a:p>
            <a:pPr marL="0" lvl="0" indent="0" algn="ctr">
              <a:buNone/>
            </a:pPr>
            <a:endParaRPr lang="en-GB" dirty="0"/>
          </a:p>
          <a:p>
            <a:pPr marL="0" lvl="0" indent="0" algn="ctr">
              <a:buNone/>
            </a:pPr>
            <a:endParaRPr lang="en-GB" dirty="0"/>
          </a:p>
          <a:p>
            <a:pPr marL="0" lvl="0" indent="0" algn="ctr">
              <a:buNone/>
            </a:pPr>
            <a:endParaRPr lang="en-GB" dirty="0"/>
          </a:p>
          <a:p>
            <a:pPr marL="0" lvl="0" indent="0" algn="ctr">
              <a:buNone/>
            </a:pPr>
            <a:r>
              <a:rPr lang="en-GB" dirty="0"/>
              <a:t>Hopkinson Laboratory</a:t>
            </a:r>
          </a:p>
          <a:p>
            <a:pPr marL="0" lvl="0" indent="0" algn="ctr">
              <a:buNone/>
            </a:pPr>
            <a:r>
              <a:rPr lang="en-GB" dirty="0"/>
              <a:t>Cambridge University Engineering Department</a:t>
            </a:r>
          </a:p>
          <a:p>
            <a:pPr marL="0" lvl="0" indent="0" algn="ctr">
              <a:buNone/>
            </a:pPr>
            <a:r>
              <a:rPr lang="en-GB" dirty="0" smtClean="0"/>
              <a:t>Supported </a:t>
            </a:r>
            <a:r>
              <a:rPr lang="en-GB" dirty="0"/>
              <a:t>by EPSRC and </a:t>
            </a:r>
            <a:r>
              <a:rPr lang="en-GB" dirty="0" err="1"/>
              <a:t>Alstom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464720" y="2700000"/>
            <a:ext cx="1150920" cy="125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695400" y="4140000"/>
            <a:ext cx="26892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C5000B"/>
                </a:solidFill>
              </a:rPr>
              <a:t>Q3D: Fluctuating Nucleation Rate</a:t>
            </a:r>
            <a:endParaRPr lang="en-GB" dirty="0"/>
          </a:p>
        </p:txBody>
      </p:sp>
      <p:pic>
        <p:nvPicPr>
          <p:cNvPr id="5" name="wake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6220" y="1403573"/>
            <a:ext cx="6488185" cy="576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17027"/>
            <a:ext cx="9071640" cy="1231106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solidFill>
                  <a:srgbClr val="C5000B"/>
                </a:solidFill>
              </a:rPr>
              <a:t> </a:t>
            </a:r>
            <a:r>
              <a:rPr lang="en-GB" dirty="0" smtClean="0">
                <a:solidFill>
                  <a:srgbClr val="C5000B"/>
                </a:solidFill>
              </a:rPr>
              <a:t>Q3D: Droplet Sizes </a:t>
            </a:r>
            <a:br>
              <a:rPr lang="en-GB" dirty="0" smtClean="0">
                <a:solidFill>
                  <a:srgbClr val="C5000B"/>
                </a:solidFill>
              </a:rPr>
            </a:br>
            <a:r>
              <a:rPr lang="en-GB" sz="3600" dirty="0" smtClean="0">
                <a:solidFill>
                  <a:srgbClr val="0000CC"/>
                </a:solidFill>
              </a:rPr>
              <a:t>Nucleation in Final Row</a:t>
            </a:r>
            <a:r>
              <a:rPr lang="en-GB" sz="3600" dirty="0" smtClean="0">
                <a:solidFill>
                  <a:srgbClr val="0000FF"/>
                </a:solidFill>
              </a:rPr>
              <a:t> </a:t>
            </a:r>
            <a:endParaRPr lang="en-GB" dirty="0">
              <a:solidFill>
                <a:srgbClr val="C5000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182600" y="1620000"/>
            <a:ext cx="7714800" cy="5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192440" y="3203773"/>
            <a:ext cx="28083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</a:t>
            </a:r>
            <a:r>
              <a:rPr lang="en-GB" sz="3200" baseline="-25000" dirty="0" smtClean="0"/>
              <a:t>0, Inlet</a:t>
            </a:r>
            <a:r>
              <a:rPr lang="en-GB" sz="3200" dirty="0" smtClean="0"/>
              <a:t> = 453 K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594026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solidFill>
                  <a:srgbClr val="C5000B"/>
                </a:solidFill>
              </a:rPr>
              <a:t>3D Two Stage </a:t>
            </a:r>
            <a:r>
              <a:rPr lang="en-GB" dirty="0" smtClean="0">
                <a:solidFill>
                  <a:srgbClr val="C5000B"/>
                </a:solidFill>
              </a:rPr>
              <a:t>Turbine: </a:t>
            </a:r>
            <a:r>
              <a:rPr lang="en-GB" dirty="0">
                <a:solidFill>
                  <a:srgbClr val="C5000B"/>
                </a:solidFill>
              </a:rPr>
              <a:t>Nucleation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51880" y="1547589"/>
            <a:ext cx="7729199" cy="5760000"/>
            <a:chOff x="1175400" y="1440000"/>
            <a:chExt cx="7729199" cy="5760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2806200" y="1440000"/>
              <a:ext cx="6098399" cy="57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175400" y="2033280"/>
              <a:ext cx="1620000" cy="4867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800"/>
              </a:pPr>
              <a:r>
                <a:rPr lang="en-GB" sz="2800" b="0" i="0" u="none" strike="noStrike" kern="1200">
                  <a:ln>
                    <a:noFill/>
                  </a:ln>
                  <a:latin typeface="Liberation Sans" pitchFamily="18"/>
                  <a:ea typeface="DejaVu Sans" pitchFamily="2"/>
                  <a:cs typeface="DejaVu Sans" pitchFamily="2"/>
                </a:rPr>
                <a:t>¼ span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75400" y="3420000"/>
              <a:ext cx="1620000" cy="4867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800"/>
              </a:pPr>
              <a:r>
                <a:rPr lang="en-GB" sz="2800" b="0" i="0" u="none" strike="noStrike" kern="1200">
                  <a:ln>
                    <a:noFill/>
                  </a:ln>
                  <a:latin typeface="Liberation Sans" pitchFamily="18"/>
                  <a:ea typeface="DejaVu Sans" pitchFamily="2"/>
                  <a:cs typeface="DejaVu Sans" pitchFamily="2"/>
                </a:rPr>
                <a:t>½ span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75400" y="4860000"/>
              <a:ext cx="1620000" cy="4867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800"/>
              </a:pPr>
              <a:r>
                <a:rPr lang="en-GB" sz="2800" b="0" i="0" u="none" strike="noStrike" kern="1200">
                  <a:ln>
                    <a:noFill/>
                  </a:ln>
                  <a:latin typeface="Liberation Sans" pitchFamily="18"/>
                  <a:ea typeface="DejaVu Sans" pitchFamily="2"/>
                  <a:cs typeface="DejaVu Sans" pitchFamily="2"/>
                </a:rPr>
                <a:t>¾ span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75400" y="6246720"/>
              <a:ext cx="1620000" cy="4867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2800"/>
              </a:pPr>
              <a:r>
                <a:rPr lang="en-GB" sz="2800" b="0" i="0" u="none" strike="noStrike" kern="1200">
                  <a:ln>
                    <a:noFill/>
                  </a:ln>
                  <a:latin typeface="Liberation Sans" pitchFamily="18"/>
                  <a:ea typeface="DejaVu Sans" pitchFamily="2"/>
                  <a:cs typeface="DejaVu Sans" pitchFamily="2"/>
                </a:rPr>
                <a:t>Near tip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 rot="5400000">
            <a:off x="2160312" y="1259597"/>
            <a:ext cx="576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 smtClean="0">
                <a:solidFill>
                  <a:srgbClr val="C5000B"/>
                </a:solidFill>
              </a:rPr>
              <a:t>3D: Droplet </a:t>
            </a:r>
            <a:r>
              <a:rPr lang="en-GB" dirty="0">
                <a:solidFill>
                  <a:srgbClr val="C5000B"/>
                </a:solidFill>
              </a:rPr>
              <a:t>Sizes at ½ </a:t>
            </a:r>
            <a:r>
              <a:rPr lang="en-GB" dirty="0" smtClean="0">
                <a:solidFill>
                  <a:srgbClr val="C5000B"/>
                </a:solidFill>
              </a:rPr>
              <a:t>Span</a:t>
            </a:r>
            <a:br>
              <a:rPr lang="en-GB" dirty="0" smtClean="0">
                <a:solidFill>
                  <a:srgbClr val="C5000B"/>
                </a:solidFill>
              </a:rPr>
            </a:br>
            <a:r>
              <a:rPr lang="en-GB" sz="3600" dirty="0" smtClean="0">
                <a:solidFill>
                  <a:srgbClr val="0000CC"/>
                </a:solidFill>
              </a:rPr>
              <a:t>Droplet size contours for steady calculation</a:t>
            </a:r>
            <a:endParaRPr lang="en-GB" dirty="0">
              <a:solidFill>
                <a:srgbClr val="C5000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9952" y="1619597"/>
            <a:ext cx="6488674" cy="57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C5000B"/>
                </a:solidFill>
              </a:rPr>
              <a:t>3D: Droplet Sizes at ½ Span</a:t>
            </a:r>
            <a:br>
              <a:rPr lang="en-GB" dirty="0" smtClean="0">
                <a:solidFill>
                  <a:srgbClr val="C5000B"/>
                </a:solidFill>
              </a:rPr>
            </a:br>
            <a:r>
              <a:rPr lang="en-GB" sz="3600" dirty="0" smtClean="0">
                <a:solidFill>
                  <a:srgbClr val="0000CC"/>
                </a:solidFill>
              </a:rPr>
              <a:t>Size </a:t>
            </a:r>
            <a:r>
              <a:rPr lang="en-GB" sz="3600" dirty="0" smtClean="0">
                <a:solidFill>
                  <a:srgbClr val="0000CC"/>
                </a:solidFill>
              </a:rPr>
              <a:t>contours for unsteady calculation</a:t>
            </a:r>
            <a:endParaRPr lang="en-GB" sz="3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46320"/>
            <a:ext cx="9071640" cy="117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 smtClean="0">
                <a:solidFill>
                  <a:srgbClr val="C5000B"/>
                </a:solidFill>
              </a:rPr>
              <a:t>3D: Droplet </a:t>
            </a:r>
            <a:r>
              <a:rPr lang="en-GB" dirty="0">
                <a:solidFill>
                  <a:srgbClr val="C5000B"/>
                </a:solidFill>
              </a:rPr>
              <a:t>Sizes at ½ Span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182600" y="1800000"/>
            <a:ext cx="7714800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808" y="323453"/>
            <a:ext cx="907164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 smtClean="0">
                <a:solidFill>
                  <a:srgbClr val="C5000B"/>
                </a:solidFill>
              </a:rPr>
              <a:t>Summary / Conclusions</a:t>
            </a:r>
            <a:endParaRPr lang="en-GB" dirty="0">
              <a:solidFill>
                <a:srgbClr val="C5000B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1800" y="1043533"/>
            <a:ext cx="9260713" cy="90678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marL="622350" lvl="0" indent="-514350">
              <a:buSzPct val="100000"/>
              <a:buFont typeface="Wingdings" charset="2"/>
              <a:buChar char="§"/>
            </a:pPr>
            <a:r>
              <a:rPr lang="en-GB" dirty="0" smtClean="0"/>
              <a:t>Unsteady wake segmentation clearly has a significant impact on the droplet spectra</a:t>
            </a:r>
          </a:p>
          <a:p>
            <a:pPr marL="622350" lvl="0" indent="-514350">
              <a:buSzPct val="100000"/>
              <a:buFont typeface="Wingdings" charset="2"/>
              <a:buChar char="§"/>
            </a:pPr>
            <a:r>
              <a:rPr lang="en-GB" dirty="0" smtClean="0"/>
              <a:t>2-stage Q3D calculations indicate a strong dependence on inlet superheat</a:t>
            </a:r>
          </a:p>
          <a:p>
            <a:pPr marL="622350" lvl="0" indent="-514350">
              <a:buSzPct val="100000"/>
              <a:buFont typeface="Wingdings" charset="2"/>
              <a:buChar char="§"/>
            </a:pPr>
            <a:r>
              <a:rPr lang="en-GB" dirty="0" smtClean="0"/>
              <a:t>Full turbine calculations, however, might not show the same sensitivity due to unsteadiness generated by upstream blade rows</a:t>
            </a:r>
          </a:p>
          <a:p>
            <a:pPr marL="622350" lvl="0" indent="-514350">
              <a:buSzPct val="100000"/>
              <a:buFont typeface="Wingdings" charset="2"/>
              <a:buChar char="§"/>
            </a:pPr>
            <a:r>
              <a:rPr lang="en-GB" dirty="0" smtClean="0"/>
              <a:t>3D unsteady calculations for a 5 stage machine are now within easy reach (anticipated run time: ~8 hrs on 25-core cluster)</a:t>
            </a:r>
          </a:p>
          <a:p>
            <a:pPr marL="622350" lvl="0" indent="-514350">
              <a:buSzPct val="100000"/>
              <a:buFont typeface="Wingdings" charset="2"/>
              <a:buChar char="§"/>
            </a:pPr>
            <a:endParaRPr lang="en-GB" dirty="0" smtClean="0"/>
          </a:p>
          <a:p>
            <a:pPr marL="622350" lvl="0" indent="-514350">
              <a:buSzPct val="100000"/>
              <a:buFont typeface="Wingdings" charset="2"/>
              <a:buChar char="§"/>
            </a:pPr>
            <a:endParaRPr lang="en-GB" dirty="0" smtClean="0"/>
          </a:p>
          <a:p>
            <a:pPr marL="622350" lvl="0" indent="-514350">
              <a:buSzPct val="100000"/>
              <a:buFont typeface="Wingdings" charset="2"/>
              <a:buChar char="§"/>
            </a:pPr>
            <a:endParaRPr lang="en-GB" dirty="0" smtClean="0"/>
          </a:p>
          <a:p>
            <a:pPr marL="622350" lvl="0" indent="-514350">
              <a:buFont typeface="Wingdings" charset="2"/>
              <a:buChar char="§"/>
            </a:pPr>
            <a:endParaRPr lang="en-GB" dirty="0" smtClean="0"/>
          </a:p>
          <a:p>
            <a:pPr marL="622350" lvl="0" indent="-514350">
              <a:buFont typeface="Wingdings" charset="2"/>
              <a:buChar char="§"/>
            </a:pPr>
            <a:r>
              <a:rPr lang="en-GB" dirty="0" smtClean="0"/>
              <a:t>Wakes </a:t>
            </a:r>
            <a:r>
              <a:rPr lang="en-GB" dirty="0"/>
              <a:t>downstream affect the growth of droplets</a:t>
            </a:r>
          </a:p>
          <a:p>
            <a:pPr marL="622350" lvl="0" indent="-514350">
              <a:buFont typeface="Wingdings" charset="2"/>
              <a:buChar char="§"/>
            </a:pPr>
            <a:r>
              <a:rPr lang="en-GB" dirty="0"/>
              <a:t>Hot wakes may cause secondary nucleation in later stages</a:t>
            </a:r>
          </a:p>
          <a:p>
            <a:pPr marL="622350" lvl="0" indent="-514350">
              <a:buFont typeface="Wingdings" charset="2"/>
              <a:buChar char="§"/>
            </a:pPr>
            <a:r>
              <a:rPr lang="en-GB" dirty="0"/>
              <a:t>Further calculations with more rows required to confirm the importance of wake chopping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C5000B"/>
                </a:solidFill>
              </a:rPr>
              <a:t>3D Contour Plots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304008" y="1763613"/>
            <a:ext cx="4824536" cy="2592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304008" y="6300117"/>
            <a:ext cx="5328592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4032200" y="3131765"/>
            <a:ext cx="1152128" cy="3384376"/>
          </a:xfrm>
          <a:custGeom>
            <a:avLst/>
            <a:gdLst>
              <a:gd name="connsiteX0" fmla="*/ 0 w 1177447"/>
              <a:gd name="connsiteY0" fmla="*/ 3106455 h 3106455"/>
              <a:gd name="connsiteX1" fmla="*/ 0 w 1177447"/>
              <a:gd name="connsiteY1" fmla="*/ 3106455 h 3106455"/>
              <a:gd name="connsiteX2" fmla="*/ 237995 w 1177447"/>
              <a:gd name="connsiteY2" fmla="*/ 212943 h 3106455"/>
              <a:gd name="connsiteX3" fmla="*/ 789140 w 1177447"/>
              <a:gd name="connsiteY3" fmla="*/ 0 h 3106455"/>
              <a:gd name="connsiteX4" fmla="*/ 1177447 w 1177447"/>
              <a:gd name="connsiteY4" fmla="*/ 3081403 h 3106455"/>
              <a:gd name="connsiteX5" fmla="*/ 0 w 1177447"/>
              <a:gd name="connsiteY5" fmla="*/ 3106455 h 3106455"/>
              <a:gd name="connsiteX0" fmla="*/ 0 w 1177447"/>
              <a:gd name="connsiteY0" fmla="*/ 3481844 h 3481844"/>
              <a:gd name="connsiteX1" fmla="*/ 0 w 1177447"/>
              <a:gd name="connsiteY1" fmla="*/ 3481844 h 3481844"/>
              <a:gd name="connsiteX2" fmla="*/ 237995 w 1177447"/>
              <a:gd name="connsiteY2" fmla="*/ 588332 h 3481844"/>
              <a:gd name="connsiteX3" fmla="*/ 787759 w 1177447"/>
              <a:gd name="connsiteY3" fmla="*/ 0 h 3481844"/>
              <a:gd name="connsiteX4" fmla="*/ 1177447 w 1177447"/>
              <a:gd name="connsiteY4" fmla="*/ 3456792 h 3481844"/>
              <a:gd name="connsiteX5" fmla="*/ 0 w 1177447"/>
              <a:gd name="connsiteY5" fmla="*/ 3481844 h 3481844"/>
              <a:gd name="connsiteX0" fmla="*/ 0 w 1177447"/>
              <a:gd name="connsiteY0" fmla="*/ 3481844 h 3481844"/>
              <a:gd name="connsiteX1" fmla="*/ 0 w 1177447"/>
              <a:gd name="connsiteY1" fmla="*/ 3481844 h 3481844"/>
              <a:gd name="connsiteX2" fmla="*/ 283703 w 1177447"/>
              <a:gd name="connsiteY2" fmla="*/ 288032 h 3481844"/>
              <a:gd name="connsiteX3" fmla="*/ 787759 w 1177447"/>
              <a:gd name="connsiteY3" fmla="*/ 0 h 3481844"/>
              <a:gd name="connsiteX4" fmla="*/ 1177447 w 1177447"/>
              <a:gd name="connsiteY4" fmla="*/ 3456792 h 3481844"/>
              <a:gd name="connsiteX5" fmla="*/ 0 w 1177447"/>
              <a:gd name="connsiteY5" fmla="*/ 3481844 h 3481844"/>
              <a:gd name="connsiteX0" fmla="*/ 0 w 1147799"/>
              <a:gd name="connsiteY0" fmla="*/ 3481844 h 3481844"/>
              <a:gd name="connsiteX1" fmla="*/ 0 w 1147799"/>
              <a:gd name="connsiteY1" fmla="*/ 3481844 h 3481844"/>
              <a:gd name="connsiteX2" fmla="*/ 283703 w 1147799"/>
              <a:gd name="connsiteY2" fmla="*/ 288032 h 3481844"/>
              <a:gd name="connsiteX3" fmla="*/ 787759 w 1147799"/>
              <a:gd name="connsiteY3" fmla="*/ 0 h 3481844"/>
              <a:gd name="connsiteX4" fmla="*/ 1147799 w 1147799"/>
              <a:gd name="connsiteY4" fmla="*/ 3312368 h 3481844"/>
              <a:gd name="connsiteX5" fmla="*/ 0 w 1147799"/>
              <a:gd name="connsiteY5" fmla="*/ 3481844 h 3481844"/>
              <a:gd name="connsiteX0" fmla="*/ 0 w 1152128"/>
              <a:gd name="connsiteY0" fmla="*/ 3384376 h 3481844"/>
              <a:gd name="connsiteX1" fmla="*/ 4329 w 1152128"/>
              <a:gd name="connsiteY1" fmla="*/ 3481844 h 3481844"/>
              <a:gd name="connsiteX2" fmla="*/ 288032 w 1152128"/>
              <a:gd name="connsiteY2" fmla="*/ 288032 h 3481844"/>
              <a:gd name="connsiteX3" fmla="*/ 792088 w 1152128"/>
              <a:gd name="connsiteY3" fmla="*/ 0 h 3481844"/>
              <a:gd name="connsiteX4" fmla="*/ 1152128 w 1152128"/>
              <a:gd name="connsiteY4" fmla="*/ 3312368 h 3481844"/>
              <a:gd name="connsiteX5" fmla="*/ 0 w 1152128"/>
              <a:gd name="connsiteY5" fmla="*/ 3384376 h 3481844"/>
              <a:gd name="connsiteX0" fmla="*/ 0 w 1152128"/>
              <a:gd name="connsiteY0" fmla="*/ 3384376 h 3456384"/>
              <a:gd name="connsiteX1" fmla="*/ 0 w 1152128"/>
              <a:gd name="connsiteY1" fmla="*/ 3456384 h 3456384"/>
              <a:gd name="connsiteX2" fmla="*/ 288032 w 1152128"/>
              <a:gd name="connsiteY2" fmla="*/ 288032 h 3456384"/>
              <a:gd name="connsiteX3" fmla="*/ 792088 w 1152128"/>
              <a:gd name="connsiteY3" fmla="*/ 0 h 3456384"/>
              <a:gd name="connsiteX4" fmla="*/ 1152128 w 1152128"/>
              <a:gd name="connsiteY4" fmla="*/ 3312368 h 3456384"/>
              <a:gd name="connsiteX5" fmla="*/ 0 w 1152128"/>
              <a:gd name="connsiteY5" fmla="*/ 3384376 h 3456384"/>
              <a:gd name="connsiteX0" fmla="*/ 720080 w 1152128"/>
              <a:gd name="connsiteY0" fmla="*/ 3096344 h 3456384"/>
              <a:gd name="connsiteX1" fmla="*/ 0 w 1152128"/>
              <a:gd name="connsiteY1" fmla="*/ 3456384 h 3456384"/>
              <a:gd name="connsiteX2" fmla="*/ 288032 w 1152128"/>
              <a:gd name="connsiteY2" fmla="*/ 288032 h 3456384"/>
              <a:gd name="connsiteX3" fmla="*/ 792088 w 1152128"/>
              <a:gd name="connsiteY3" fmla="*/ 0 h 3456384"/>
              <a:gd name="connsiteX4" fmla="*/ 1152128 w 1152128"/>
              <a:gd name="connsiteY4" fmla="*/ 3312368 h 3456384"/>
              <a:gd name="connsiteX5" fmla="*/ 720080 w 1152128"/>
              <a:gd name="connsiteY5" fmla="*/ 3096344 h 3456384"/>
              <a:gd name="connsiteX0" fmla="*/ 720080 w 1152128"/>
              <a:gd name="connsiteY0" fmla="*/ 3096344 h 3312368"/>
              <a:gd name="connsiteX1" fmla="*/ 0 w 1152128"/>
              <a:gd name="connsiteY1" fmla="*/ 3096344 h 3312368"/>
              <a:gd name="connsiteX2" fmla="*/ 288032 w 1152128"/>
              <a:gd name="connsiteY2" fmla="*/ 288032 h 3312368"/>
              <a:gd name="connsiteX3" fmla="*/ 792088 w 1152128"/>
              <a:gd name="connsiteY3" fmla="*/ 0 h 3312368"/>
              <a:gd name="connsiteX4" fmla="*/ 1152128 w 1152128"/>
              <a:gd name="connsiteY4" fmla="*/ 3312368 h 3312368"/>
              <a:gd name="connsiteX5" fmla="*/ 720080 w 1152128"/>
              <a:gd name="connsiteY5" fmla="*/ 3096344 h 3312368"/>
              <a:gd name="connsiteX0" fmla="*/ 720080 w 1152128"/>
              <a:gd name="connsiteY0" fmla="*/ 3096344 h 3384376"/>
              <a:gd name="connsiteX1" fmla="*/ 0 w 1152128"/>
              <a:gd name="connsiteY1" fmla="*/ 3384376 h 3384376"/>
              <a:gd name="connsiteX2" fmla="*/ 288032 w 1152128"/>
              <a:gd name="connsiteY2" fmla="*/ 288032 h 3384376"/>
              <a:gd name="connsiteX3" fmla="*/ 792088 w 1152128"/>
              <a:gd name="connsiteY3" fmla="*/ 0 h 3384376"/>
              <a:gd name="connsiteX4" fmla="*/ 1152128 w 1152128"/>
              <a:gd name="connsiteY4" fmla="*/ 3312368 h 3384376"/>
              <a:gd name="connsiteX5" fmla="*/ 720080 w 1152128"/>
              <a:gd name="connsiteY5" fmla="*/ 3096344 h 3384376"/>
              <a:gd name="connsiteX0" fmla="*/ 648072 w 1152128"/>
              <a:gd name="connsiteY0" fmla="*/ 3312368 h 3384376"/>
              <a:gd name="connsiteX1" fmla="*/ 0 w 1152128"/>
              <a:gd name="connsiteY1" fmla="*/ 3384376 h 3384376"/>
              <a:gd name="connsiteX2" fmla="*/ 288032 w 1152128"/>
              <a:gd name="connsiteY2" fmla="*/ 288032 h 3384376"/>
              <a:gd name="connsiteX3" fmla="*/ 792088 w 1152128"/>
              <a:gd name="connsiteY3" fmla="*/ 0 h 3384376"/>
              <a:gd name="connsiteX4" fmla="*/ 1152128 w 1152128"/>
              <a:gd name="connsiteY4" fmla="*/ 3312368 h 3384376"/>
              <a:gd name="connsiteX5" fmla="*/ 648072 w 1152128"/>
              <a:gd name="connsiteY5" fmla="*/ 3312368 h 3384376"/>
              <a:gd name="connsiteX0" fmla="*/ 0 w 1152128"/>
              <a:gd name="connsiteY0" fmla="*/ 3384376 h 3384376"/>
              <a:gd name="connsiteX1" fmla="*/ 0 w 1152128"/>
              <a:gd name="connsiteY1" fmla="*/ 3384376 h 3384376"/>
              <a:gd name="connsiteX2" fmla="*/ 288032 w 1152128"/>
              <a:gd name="connsiteY2" fmla="*/ 288032 h 3384376"/>
              <a:gd name="connsiteX3" fmla="*/ 792088 w 1152128"/>
              <a:gd name="connsiteY3" fmla="*/ 0 h 3384376"/>
              <a:gd name="connsiteX4" fmla="*/ 1152128 w 1152128"/>
              <a:gd name="connsiteY4" fmla="*/ 3312368 h 3384376"/>
              <a:gd name="connsiteX5" fmla="*/ 0 w 1152128"/>
              <a:gd name="connsiteY5" fmla="*/ 3384376 h 338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128" h="3384376">
                <a:moveTo>
                  <a:pt x="0" y="3384376"/>
                </a:moveTo>
                <a:lnTo>
                  <a:pt x="0" y="3384376"/>
                </a:lnTo>
                <a:lnTo>
                  <a:pt x="288032" y="288032"/>
                </a:lnTo>
                <a:lnTo>
                  <a:pt x="792088" y="0"/>
                </a:lnTo>
                <a:lnTo>
                  <a:pt x="1152128" y="3312368"/>
                </a:lnTo>
                <a:lnTo>
                  <a:pt x="0" y="33843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CC"/>
                </a:solidFill>
              </a:ln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511920" y="3563813"/>
            <a:ext cx="6840760" cy="21602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48024" y="4715941"/>
            <a:ext cx="468052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80072" y="3995861"/>
            <a:ext cx="468052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92040" y="4355901"/>
            <a:ext cx="468052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08464" y="4931965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Streamlines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840512" y="2915741"/>
            <a:ext cx="25202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½ Span surface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>
                <a:solidFill>
                  <a:srgbClr val="C5000B"/>
                </a:solidFill>
              </a:rPr>
              <a:t>Introduction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979638"/>
            <a:ext cx="5256000" cy="4779002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GB" dirty="0"/>
              <a:t>Steam condenses into fog of droplets in LP turbine</a:t>
            </a:r>
          </a:p>
          <a:p>
            <a:pPr lvl="0"/>
            <a:endParaRPr lang="en-GB" sz="1600" dirty="0"/>
          </a:p>
          <a:p>
            <a:pPr lvl="0"/>
            <a:r>
              <a:rPr lang="en-GB" dirty="0"/>
              <a:t>High losses in nucleating stage</a:t>
            </a:r>
          </a:p>
          <a:p>
            <a:pPr lvl="0"/>
            <a:endParaRPr lang="en-GB" sz="1600" dirty="0"/>
          </a:p>
          <a:p>
            <a:pPr lvl="0"/>
            <a:r>
              <a:rPr lang="en-GB" dirty="0"/>
              <a:t>Droplet size information required to predict loss</a:t>
            </a:r>
          </a:p>
          <a:p>
            <a:pPr lvl="0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940000" y="1440000"/>
            <a:ext cx="2829600" cy="57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00000" y="6923880"/>
            <a:ext cx="108000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Entropy</a:t>
            </a:r>
          </a:p>
        </p:txBody>
      </p:sp>
      <p:sp>
        <p:nvSpPr>
          <p:cNvPr id="6" name="TextBox 5"/>
          <p:cNvSpPr txBox="1"/>
          <p:nvPr/>
        </p:nvSpPr>
        <p:spPr>
          <a:xfrm rot="-5400000">
            <a:off x="5465560" y="4938765"/>
            <a:ext cx="1080000" cy="3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Enthalpy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3990" y="6660157"/>
            <a:ext cx="2106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 taken by P.T. Walters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>
                <a:solidFill>
                  <a:srgbClr val="C5000B"/>
                </a:solidFill>
              </a:rPr>
              <a:t>Broad Droplet Size Distributions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5760000"/>
            <a:ext cx="9071640" cy="1260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 algn="ctr">
              <a:buNone/>
            </a:pPr>
            <a:r>
              <a:rPr lang="en-GB" sz="3600">
                <a:solidFill>
                  <a:srgbClr val="2300DC"/>
                </a:solidFill>
              </a:rPr>
              <a:t>Hypothesis</a:t>
            </a:r>
          </a:p>
          <a:p>
            <a:pPr lvl="0" algn="ctr">
              <a:buNone/>
            </a:pPr>
            <a:r>
              <a:rPr lang="en-GB" sz="3600"/>
              <a:t>Caused by unsteady wake-chopping effects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07400" y="1440000"/>
            <a:ext cx="5065200" cy="3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26252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>
                <a:solidFill>
                  <a:srgbClr val="C5000B"/>
                </a:solidFill>
              </a:rPr>
              <a:t>Previous 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400000" y="1620000"/>
            <a:ext cx="4348800" cy="4932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000" y="1780560"/>
            <a:ext cx="5040000" cy="4879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b="0" i="0" u="none" strike="noStrike" kern="1200">
                <a:ln>
                  <a:noFill/>
                </a:ln>
                <a:solidFill>
                  <a:srgbClr val="2300DC"/>
                </a:solidFill>
                <a:latin typeface="Liberation Sans" pitchFamily="18"/>
                <a:ea typeface="DejaVu Sans" pitchFamily="2"/>
                <a:cs typeface="DejaVu Sans" pitchFamily="2"/>
              </a:rPr>
              <a:t>Gyarmathy &amp; Spengler 1974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Total temperature fluctuations observed in exit flows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b="0" i="0" u="none" strike="noStrike" kern="1200">
                <a:ln>
                  <a:noFill/>
                </a:ln>
                <a:solidFill>
                  <a:srgbClr val="2300DC"/>
                </a:solidFill>
                <a:latin typeface="Liberation Sans" pitchFamily="18"/>
                <a:ea typeface="DejaVu Sans" pitchFamily="2"/>
                <a:cs typeface="DejaVu Sans" pitchFamily="2"/>
              </a:rPr>
              <a:t>Bakhtar &amp; Heaton 1988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rPr>
              <a:t>Estimation of effect on droplet sizes by statistical model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b="0" i="0" u="none" strike="noStrike" kern="1200">
                <a:ln>
                  <a:noFill/>
                </a:ln>
                <a:solidFill>
                  <a:srgbClr val="2300DC"/>
                </a:solidFill>
                <a:latin typeface="Liberation Sans" pitchFamily="18"/>
                <a:ea typeface="DejaVu Sans" pitchFamily="2"/>
                <a:cs typeface="DejaVu Sans" pitchFamily="2"/>
              </a:rPr>
              <a:t>Guha &amp; Young 1994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Refined the statistical model using Lagrangian style nucleation and droplet growth calculations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b="0" i="0" u="none" strike="noStrike" kern="1200">
                <a:ln>
                  <a:noFill/>
                </a:ln>
                <a:solidFill>
                  <a:srgbClr val="2300DC"/>
                </a:solidFill>
                <a:latin typeface="Liberation Sans" pitchFamily="18"/>
                <a:ea typeface="DejaVu Sans" pitchFamily="2"/>
                <a:cs typeface="DejaVu Sans" pitchFamily="2"/>
              </a:rPr>
              <a:t>Petr &amp; Kolovratnik 2000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ans" pitchFamily="18"/>
                <a:ea typeface="DejaVu Sans" pitchFamily="2"/>
                <a:cs typeface="DejaVu Sans" pitchFamily="2"/>
              </a:rPr>
              <a:t>Compared statistical calculations to measurements for a 200 MW LP turbine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405880"/>
            <a:ext cx="9071640" cy="677108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solidFill>
                  <a:srgbClr val="C5000B"/>
                </a:solidFill>
              </a:rPr>
              <a:t>Numerical Scheme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808" y="971525"/>
            <a:ext cx="9072818" cy="6012086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GB" dirty="0"/>
              <a:t>TBLOCK by John Denton</a:t>
            </a:r>
          </a:p>
          <a:p>
            <a:pPr lvl="2" rtl="0" hangingPunct="0"/>
            <a:r>
              <a:rPr lang="en-GB" dirty="0"/>
              <a:t>Dedicated </a:t>
            </a:r>
            <a:r>
              <a:rPr lang="en-GB" dirty="0" err="1"/>
              <a:t>turbomachinery</a:t>
            </a:r>
            <a:r>
              <a:rPr lang="en-GB" dirty="0"/>
              <a:t> gas flow solver</a:t>
            </a:r>
          </a:p>
          <a:p>
            <a:pPr lvl="0"/>
            <a:r>
              <a:rPr lang="en-GB" dirty="0"/>
              <a:t>Steady and unsteady calculations</a:t>
            </a:r>
          </a:p>
          <a:p>
            <a:pPr lvl="2" rtl="0" hangingPunct="0"/>
            <a:r>
              <a:rPr lang="en-GB" dirty="0"/>
              <a:t>Dual time </a:t>
            </a:r>
            <a:r>
              <a:rPr lang="en-GB" dirty="0" smtClean="0"/>
              <a:t>stepping</a:t>
            </a:r>
          </a:p>
          <a:p>
            <a:pPr lvl="2" rtl="0" hangingPunct="0"/>
            <a:r>
              <a:rPr lang="en-GB" dirty="0" smtClean="0"/>
              <a:t>Viscous effects using body force model</a:t>
            </a:r>
          </a:p>
          <a:p>
            <a:pPr lvl="2" rtl="0" hangingPunct="0"/>
            <a:r>
              <a:rPr lang="en-GB" dirty="0" smtClean="0"/>
              <a:t>Turbulence using mixing length model</a:t>
            </a:r>
            <a:endParaRPr lang="en-GB" dirty="0"/>
          </a:p>
          <a:p>
            <a:pPr lvl="0"/>
            <a:r>
              <a:rPr lang="en-GB" dirty="0"/>
              <a:t>Steam properties included in lookup </a:t>
            </a:r>
            <a:r>
              <a:rPr lang="en-GB" dirty="0" smtClean="0"/>
              <a:t>tables</a:t>
            </a:r>
          </a:p>
          <a:p>
            <a:pPr lvl="2"/>
            <a:r>
              <a:rPr lang="en-GB" dirty="0" smtClean="0"/>
              <a:t>Based on </a:t>
            </a:r>
            <a:r>
              <a:rPr lang="en-GB" dirty="0" err="1" smtClean="0"/>
              <a:t>Virial</a:t>
            </a:r>
            <a:r>
              <a:rPr lang="en-GB" dirty="0" smtClean="0"/>
              <a:t> </a:t>
            </a:r>
            <a:r>
              <a:rPr lang="en-GB" dirty="0"/>
              <a:t>Equation of state truncated at 2</a:t>
            </a:r>
            <a:r>
              <a:rPr lang="en-GB" baseline="30000" dirty="0"/>
              <a:t>nd</a:t>
            </a:r>
            <a:r>
              <a:rPr lang="en-GB" dirty="0"/>
              <a:t> term</a:t>
            </a:r>
          </a:p>
          <a:p>
            <a:pPr lvl="2" rtl="0" hangingPunct="0"/>
            <a:r>
              <a:rPr lang="en-GB" dirty="0"/>
              <a:t>Accurate up to 5 </a:t>
            </a:r>
            <a:r>
              <a:rPr lang="en-GB" dirty="0" smtClean="0"/>
              <a:t>bar</a:t>
            </a:r>
          </a:p>
          <a:p>
            <a:pPr lvl="0"/>
            <a:r>
              <a:rPr lang="en-GB" dirty="0" smtClean="0"/>
              <a:t>Poly-dispersed droplets treated by moments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255472"/>
            <a:ext cx="9071640" cy="135421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 smtClean="0">
                <a:solidFill>
                  <a:srgbClr val="C5000B"/>
                </a:solidFill>
              </a:rPr>
              <a:t>Validation: Unsteady </a:t>
            </a:r>
            <a:r>
              <a:rPr lang="en-GB" dirty="0">
                <a:solidFill>
                  <a:srgbClr val="C5000B"/>
                </a:solidFill>
              </a:rPr>
              <a:t>Nozzle Calculations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808" y="1979637"/>
            <a:ext cx="9071640" cy="49896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GB" dirty="0"/>
              <a:t>Supercritical heat addition from condensation causes unsteadiness</a:t>
            </a:r>
          </a:p>
          <a:p>
            <a:pPr lvl="0"/>
            <a:endParaRPr lang="en-GB" sz="2000" dirty="0"/>
          </a:p>
          <a:p>
            <a:pPr lvl="0"/>
            <a:r>
              <a:rPr lang="en-GB" dirty="0"/>
              <a:t>Asymmetric mode possible in nozzles with low expansion rates</a:t>
            </a:r>
          </a:p>
          <a:p>
            <a:pPr lvl="0"/>
            <a:endParaRPr lang="en-GB" sz="2000" dirty="0"/>
          </a:p>
          <a:p>
            <a:pPr lvl="0"/>
            <a:r>
              <a:rPr lang="en-GB" dirty="0"/>
              <a:t>Observed in moist air experiments</a:t>
            </a:r>
          </a:p>
          <a:p>
            <a:pPr lvl="0"/>
            <a:endParaRPr lang="en-GB" sz="2000" dirty="0"/>
          </a:p>
          <a:p>
            <a:pPr lvl="0"/>
            <a:r>
              <a:rPr lang="en-GB" dirty="0"/>
              <a:t>True time step must be less than </a:t>
            </a:r>
            <a:r>
              <a:rPr lang="en-GB" dirty="0" smtClean="0"/>
              <a:t>~1 </a:t>
            </a:r>
            <a:r>
              <a:rPr lang="en-GB" dirty="0" err="1">
                <a:latin typeface="Liberation Sans" pitchFamily="34"/>
              </a:rPr>
              <a:t>μ</a:t>
            </a:r>
            <a:r>
              <a:rPr lang="en-GB" dirty="0" err="1"/>
              <a:t>s</a:t>
            </a:r>
            <a:r>
              <a:rPr lang="en-GB" dirty="0"/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255472"/>
            <a:ext cx="9071640" cy="135421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 smtClean="0">
                <a:solidFill>
                  <a:srgbClr val="C5000B"/>
                </a:solidFill>
              </a:rPr>
              <a:t>Validation: Unsteady </a:t>
            </a:r>
            <a:r>
              <a:rPr lang="en-GB" dirty="0">
                <a:solidFill>
                  <a:srgbClr val="C5000B"/>
                </a:solidFill>
              </a:rPr>
              <a:t>Nozzle Calculations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999" y="1814040"/>
            <a:ext cx="9071640" cy="489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buNone/>
              <a:tabLst/>
            </a:pPr>
            <a:endParaRPr lang="en-GB" sz="32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  <a:p>
            <a:pPr marL="0" marR="0" lvl="0" indent="0" algn="ctr" rtl="0" hangingPunct="0">
              <a:buNone/>
              <a:tabLst/>
            </a:pPr>
            <a:endParaRPr lang="en-GB" sz="3200" b="0" i="0" u="none" strike="noStrike" kern="1200">
              <a:ln>
                <a:noFill/>
              </a:ln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pic>
        <p:nvPicPr>
          <p:cNvPr id="7" name="noz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77072" y="1763613"/>
            <a:ext cx="6126480" cy="54398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255472"/>
            <a:ext cx="9071640" cy="135421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>
                <a:solidFill>
                  <a:srgbClr val="C5000B"/>
                </a:solidFill>
              </a:rPr>
              <a:t>Q3D Calculation for a </a:t>
            </a:r>
            <a:r>
              <a:rPr lang="en-GB" dirty="0" smtClean="0">
                <a:solidFill>
                  <a:srgbClr val="C5000B"/>
                </a:solidFill>
              </a:rPr>
              <a:t>Two </a:t>
            </a:r>
            <a:r>
              <a:rPr lang="en-GB" dirty="0">
                <a:solidFill>
                  <a:srgbClr val="C5000B"/>
                </a:solidFill>
              </a:rPr>
              <a:t>Stage LP Turbine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2160000"/>
            <a:ext cx="9071640" cy="4860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8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4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latin typeface="Liberation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GB"/>
              <a:t>Final stages based on model turbine geometry</a:t>
            </a:r>
          </a:p>
          <a:p>
            <a:pPr lvl="0"/>
            <a:endParaRPr lang="en-GB" sz="1600"/>
          </a:p>
          <a:p>
            <a:pPr lvl="0"/>
            <a:r>
              <a:rPr lang="en-GB"/>
              <a:t>Perfect gas calculation used to create Q3D geometry at mid span</a:t>
            </a:r>
          </a:p>
          <a:p>
            <a:pPr lvl="0"/>
            <a:endParaRPr lang="en-GB" sz="1600"/>
          </a:p>
          <a:p>
            <a:pPr lvl="0"/>
            <a:r>
              <a:rPr lang="en-GB"/>
              <a:t>Compare steady and unsteady calculations</a:t>
            </a:r>
          </a:p>
          <a:p>
            <a:pPr lvl="0"/>
            <a:endParaRPr lang="en-GB" sz="1600"/>
          </a:p>
          <a:p>
            <a:pPr lvl="0"/>
            <a:r>
              <a:rPr lang="en-GB"/>
              <a:t>Steady calculation averages the variables in a plane between the rows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17027"/>
            <a:ext cx="9071640" cy="1231106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dirty="0" smtClean="0">
                <a:solidFill>
                  <a:srgbClr val="C5000B"/>
                </a:solidFill>
              </a:rPr>
              <a:t>Q3D Results: Wakes</a:t>
            </a:r>
            <a:r>
              <a:rPr lang="en-GB" dirty="0" smtClean="0">
                <a:solidFill>
                  <a:srgbClr val="0000FF"/>
                </a:solidFill>
              </a:rPr>
              <a:t/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sz="3600" dirty="0" smtClean="0">
                <a:solidFill>
                  <a:srgbClr val="0000CC"/>
                </a:solidFill>
              </a:rPr>
              <a:t>Entropy Contours for a </a:t>
            </a:r>
            <a:r>
              <a:rPr lang="en-GB" sz="3600" dirty="0" smtClean="0">
                <a:solidFill>
                  <a:srgbClr val="0000CC"/>
                </a:solidFill>
              </a:rPr>
              <a:t>gas calculation</a:t>
            </a:r>
            <a:endParaRPr lang="en-GB" sz="3600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32000" y="1547589"/>
            <a:ext cx="7263360" cy="57898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91840" y="3302784"/>
            <a:ext cx="187220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Contours of exp(-</a:t>
            </a:r>
            <a:r>
              <a:rPr lang="el-GR" sz="2800" dirty="0" smtClean="0"/>
              <a:t>Δ</a:t>
            </a:r>
            <a:r>
              <a:rPr lang="en-US" sz="2800" dirty="0" smtClean="0"/>
              <a:t>s/R)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11374</TotalTime>
  <Words>429</Words>
  <Application>Microsoft Office PowerPoint</Application>
  <PresentationFormat>Custom</PresentationFormat>
  <Paragraphs>86</Paragraphs>
  <Slides>18</Slides>
  <Notes>15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</vt:lpstr>
      <vt:lpstr>Unsteady Wetness Effects in LP Steam Turbines</vt:lpstr>
      <vt:lpstr>Introduction</vt:lpstr>
      <vt:lpstr>Broad Droplet Size Distributions</vt:lpstr>
      <vt:lpstr>Previous Work</vt:lpstr>
      <vt:lpstr>Numerical Scheme</vt:lpstr>
      <vt:lpstr>Validation: Unsteady Nozzle Calculations</vt:lpstr>
      <vt:lpstr>Validation: Unsteady Nozzle Calculations</vt:lpstr>
      <vt:lpstr>Q3D Calculation for a Two Stage LP Turbine</vt:lpstr>
      <vt:lpstr>Q3D Results: Wakes Entropy Contours for a gas calculation</vt:lpstr>
      <vt:lpstr>Q3D: Fluctuating Nucleation Rate</vt:lpstr>
      <vt:lpstr> Q3D: Droplet Sizes  Nucleation in Final Row </vt:lpstr>
      <vt:lpstr>3D Two Stage Turbine: Nucleation</vt:lpstr>
      <vt:lpstr>3D: Droplet Sizes at ½ Span Droplet size contours for steady calculation</vt:lpstr>
      <vt:lpstr>3D: Droplet Sizes at ½ Span Size contours for unsteady calculation</vt:lpstr>
      <vt:lpstr>3D: Droplet Sizes at ½ Span</vt:lpstr>
      <vt:lpstr>Summary / Conclusions</vt:lpstr>
      <vt:lpstr>Slide 17</vt:lpstr>
      <vt:lpstr>3D Contour Plots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Unsteady Wetness Effects in LP Steam Turbines</dc:title>
  <dc:creator>K.D. Chandler</dc:creator>
  <cp:lastModifiedBy>FETE</cp:lastModifiedBy>
  <cp:revision>32</cp:revision>
  <dcterms:created xsi:type="dcterms:W3CDTF">2011-05-09T17:48:47Z</dcterms:created>
  <dcterms:modified xsi:type="dcterms:W3CDTF">2011-07-20T09:35:42Z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