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24" r:id="rId4"/>
    <p:sldId id="325" r:id="rId5"/>
    <p:sldId id="329" r:id="rId6"/>
    <p:sldId id="326" r:id="rId7"/>
    <p:sldId id="317" r:id="rId8"/>
    <p:sldId id="318" r:id="rId9"/>
    <p:sldId id="327" r:id="rId10"/>
    <p:sldId id="321" r:id="rId11"/>
    <p:sldId id="330" r:id="rId12"/>
    <p:sldId id="323" r:id="rId13"/>
    <p:sldId id="333" r:id="rId14"/>
  </p:sldIdLst>
  <p:sldSz cx="9144000" cy="6858000" type="screen4x3"/>
  <p:notesSz cx="6731000" cy="9863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0" autoAdjust="0"/>
  </p:normalViewPr>
  <p:slideViewPr>
    <p:cSldViewPr>
      <p:cViewPr>
        <p:scale>
          <a:sx n="100" d="100"/>
          <a:sy n="100" d="100"/>
        </p:scale>
        <p:origin x="-110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2676" y="0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1F9D-5969-4B3D-B99B-642E8A49FC10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8269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2676" y="9368269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B53CB-AEBD-4281-B44B-154D22E1C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0AFF-4289-4EF0-B45F-558540787677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4991"/>
            <a:ext cx="5384800" cy="443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8269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2676" y="9368269"/>
            <a:ext cx="2916767" cy="4931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2339-0F66-4623-84C6-F5A44F909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g-280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29454" y="6286520"/>
            <a:ext cx="1714512" cy="3841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286520"/>
            <a:ext cx="1828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286520"/>
            <a:ext cx="1828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g-280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6286520"/>
            <a:ext cx="1714512" cy="38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286520"/>
            <a:ext cx="1828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g-280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6286520"/>
            <a:ext cx="1714512" cy="38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286520"/>
            <a:ext cx="1828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eg-280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6286520"/>
            <a:ext cx="1714512" cy="384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E5BC-ED4C-4A90-9EC5-B0729FCC1D5A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2BCE-DDC1-4615-971D-AF0C5A394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Massively Parallel Incompressible Smoothed Particle Hydrodynamics Simulator for Oilfield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6786610" cy="264320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 smtClean="0">
                <a:solidFill>
                  <a:schemeClr val="tx1"/>
                </a:solidFill>
              </a:rPr>
              <a:t>Paul Dickenson</a:t>
            </a:r>
            <a:r>
              <a:rPr lang="en-GB" sz="2800" baseline="30000" dirty="0" smtClean="0">
                <a:solidFill>
                  <a:schemeClr val="tx1"/>
                </a:solidFill>
              </a:rPr>
              <a:t>1,2</a:t>
            </a:r>
            <a:r>
              <a:rPr lang="en-GB" sz="2800" dirty="0" smtClean="0">
                <a:solidFill>
                  <a:schemeClr val="tx1"/>
                </a:solidFill>
              </a:rPr>
              <a:t>, William N Dawes</a:t>
            </a:r>
            <a:r>
              <a:rPr lang="en-GB" sz="2800" baseline="30000" dirty="0" smtClean="0">
                <a:solidFill>
                  <a:schemeClr val="tx1"/>
                </a:solidFill>
              </a:rPr>
              <a:t>1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aseline="30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CFD Laboratory, Cambridge University Engineering Dept, Trumpington St, Cambridge, UK, CB2 1PZ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aseline="30000" dirty="0" smtClean="0">
                <a:solidFill>
                  <a:schemeClr val="tx1"/>
                </a:solidFill>
              </a:rPr>
              <a:t>2</a:t>
            </a:r>
            <a:r>
              <a:rPr lang="en-GB" sz="1600" dirty="0" smtClean="0">
                <a:solidFill>
                  <a:schemeClr val="tx1"/>
                </a:solidFill>
              </a:rPr>
              <a:t>Schlumberger Cambridge Research, High Cross, </a:t>
            </a:r>
            <a:r>
              <a:rPr lang="en-GB" sz="1600" dirty="0" err="1" smtClean="0">
                <a:solidFill>
                  <a:schemeClr val="tx1"/>
                </a:solidFill>
              </a:rPr>
              <a:t>Madingley</a:t>
            </a:r>
            <a:r>
              <a:rPr lang="en-GB" sz="1600" dirty="0" smtClean="0">
                <a:solidFill>
                  <a:schemeClr val="tx1"/>
                </a:solidFill>
              </a:rPr>
              <a:t> Road, Cambridge, UK, CB3 0EL</a:t>
            </a:r>
            <a:endParaRPr lang="en-GB" sz="5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20472" y="2492896"/>
            <a:ext cx="32352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Hydrostatic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Inclined Hydrostatic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55576" y="4797153"/>
            <a:ext cx="7416824" cy="1368152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Correct pressure distributions obtained within 3 time steps</a:t>
            </a:r>
          </a:p>
          <a:p>
            <a:r>
              <a:rPr lang="en-GB" sz="2200" dirty="0" smtClean="0"/>
              <a:t>Initial oscillation while particles move off grid</a:t>
            </a:r>
          </a:p>
          <a:p>
            <a:r>
              <a:rPr lang="en-GB" sz="2200" dirty="0" smtClean="0"/>
              <a:t>Much shorter duration than acoustic waves seen in WCSPH</a:t>
            </a:r>
          </a:p>
          <a:p>
            <a:r>
              <a:rPr lang="en-GB" sz="2200" dirty="0" smtClean="0"/>
              <a:t>Penetration of wall boundaries</a:t>
            </a:r>
            <a:endParaRPr lang="en-US" sz="2200" dirty="0"/>
          </a:p>
        </p:txBody>
      </p:sp>
      <p:pic>
        <p:nvPicPr>
          <p:cNvPr id="3073" name="Picture 1" descr="pressur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5454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pressure9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221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Issues.....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Neighbour Searching</a:t>
            </a:r>
          </a:p>
          <a:p>
            <a:pPr lvl="1"/>
            <a:r>
              <a:rPr lang="en-GB" sz="2400" dirty="0" smtClean="0"/>
              <a:t>Massively parallel implementation</a:t>
            </a:r>
          </a:p>
          <a:p>
            <a:r>
              <a:rPr lang="en-GB" sz="2800" dirty="0" smtClean="0"/>
              <a:t>Free surface boundary condition</a:t>
            </a:r>
          </a:p>
          <a:p>
            <a:pPr lvl="1"/>
            <a:r>
              <a:rPr lang="en-GB" sz="2400" dirty="0" smtClean="0"/>
              <a:t>Detect by kernel truncation</a:t>
            </a:r>
          </a:p>
          <a:p>
            <a:pPr lvl="1"/>
            <a:r>
              <a:rPr lang="en-GB" sz="2400" dirty="0" smtClean="0"/>
              <a:t>Set pressure to zero</a:t>
            </a:r>
          </a:p>
          <a:p>
            <a:r>
              <a:rPr lang="en-GB" sz="2800" dirty="0" smtClean="0"/>
              <a:t>Wall boundary condition</a:t>
            </a:r>
          </a:p>
          <a:p>
            <a:pPr lvl="1"/>
            <a:r>
              <a:rPr lang="en-GB" sz="2400" dirty="0" smtClean="0"/>
              <a:t>Liquid particles fixed in space</a:t>
            </a:r>
          </a:p>
          <a:p>
            <a:pPr lvl="1"/>
            <a:r>
              <a:rPr lang="en-GB" sz="2400" dirty="0" smtClean="0"/>
              <a:t>Impose normal pressure gradient condition</a:t>
            </a:r>
          </a:p>
          <a:p>
            <a:pPr lvl="1"/>
            <a:r>
              <a:rPr lang="en-GB" sz="2400" dirty="0" smtClean="0"/>
              <a:t>Changes in progress.....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All ISPH components implemented for GPU computing</a:t>
            </a:r>
          </a:p>
          <a:p>
            <a:r>
              <a:rPr lang="en-GB" sz="2200" dirty="0" smtClean="0"/>
              <a:t>Pressure Poisson Equation generated and solved on the GPU</a:t>
            </a:r>
          </a:p>
          <a:p>
            <a:r>
              <a:rPr lang="en-GB" sz="2200" dirty="0" smtClean="0"/>
              <a:t>Maximum number of particles  limited by significant GPU memory required to store the PPE matrix</a:t>
            </a:r>
          </a:p>
          <a:p>
            <a:r>
              <a:rPr lang="en-GB" sz="2200" dirty="0" smtClean="0"/>
              <a:t>Boundary conditions are challenging</a:t>
            </a:r>
          </a:p>
          <a:p>
            <a:r>
              <a:rPr lang="en-GB" sz="2200" dirty="0" smtClean="0"/>
              <a:t>Massively parallel ISPH is achievable but more work is required before complex problems can be simulated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Jointly funded by EPSRC and Schlumberger Cambridge Research</a:t>
            </a:r>
          </a:p>
          <a:p>
            <a:r>
              <a:rPr lang="en-GB" sz="2800" dirty="0" smtClean="0"/>
              <a:t>Thanks to Bill Dawes, PhD Supervisor </a:t>
            </a:r>
          </a:p>
          <a:p>
            <a:r>
              <a:rPr lang="en-GB" sz="2800" dirty="0" smtClean="0"/>
              <a:t>Thanks also to Wei </a:t>
            </a:r>
            <a:r>
              <a:rPr lang="en-GB" sz="2800" dirty="0" err="1" smtClean="0"/>
              <a:t>Jian</a:t>
            </a:r>
            <a:r>
              <a:rPr lang="en-GB" sz="2800" dirty="0" smtClean="0"/>
              <a:t>, Chris Lenn, Gary Oddie, Richard Mills, Mike Ford, Paul Cleary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592288"/>
          </a:xfrm>
        </p:spPr>
        <p:txBody>
          <a:bodyPr>
            <a:noAutofit/>
          </a:bodyPr>
          <a:lstStyle/>
          <a:p>
            <a:r>
              <a:rPr lang="en-GB" sz="2200" dirty="0" smtClean="0"/>
              <a:t>Multiphase flows are important to oil and gas industry</a:t>
            </a:r>
          </a:p>
          <a:p>
            <a:r>
              <a:rPr lang="en-GB" sz="2200" dirty="0" smtClean="0"/>
              <a:t>Multiphase CFD can improve our understanding</a:t>
            </a:r>
          </a:p>
          <a:p>
            <a:r>
              <a:rPr lang="en-GB" sz="2200" dirty="0" smtClean="0"/>
              <a:t>Multiphase CFD remains underdeveloped</a:t>
            </a:r>
          </a:p>
          <a:p>
            <a:r>
              <a:rPr lang="en-GB" sz="2200" dirty="0" smtClean="0"/>
              <a:t>Smoothed Particle Hydrodynamics is good fit to many oilfield problems but significant scope for development</a:t>
            </a:r>
          </a:p>
          <a:p>
            <a:r>
              <a:rPr lang="en-GB" sz="2200" dirty="0" smtClean="0"/>
              <a:t>Rotating gas-liquid flows of particular industrial importance</a:t>
            </a:r>
          </a:p>
        </p:txBody>
      </p:sp>
      <p:pic>
        <p:nvPicPr>
          <p:cNvPr id="32" name="Picture 31" descr="6709476-0-large.jpg"/>
          <p:cNvPicPr>
            <a:picLocks noChangeAspect="1"/>
          </p:cNvPicPr>
          <p:nvPr/>
        </p:nvPicPr>
        <p:blipFill>
          <a:blip r:embed="rId2" cstate="print"/>
          <a:srcRect l="3869" t="7803" r="3278" b="3759"/>
          <a:stretch>
            <a:fillRect/>
          </a:stretch>
        </p:blipFill>
        <p:spPr>
          <a:xfrm>
            <a:off x="5076056" y="3861048"/>
            <a:ext cx="2541459" cy="1800200"/>
          </a:xfrm>
          <a:prstGeom prst="rect">
            <a:avLst/>
          </a:prstGeom>
        </p:spPr>
      </p:pic>
      <p:pic>
        <p:nvPicPr>
          <p:cNvPr id="13" name="Picture 12" descr="P101001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342936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21" y="214290"/>
            <a:ext cx="8643998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Smoothed Particle Hydrodynamics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1412776"/>
            <a:ext cx="8572560" cy="367240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Lagrangian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meshless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 method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properties distributed over points </a:t>
            </a:r>
            <a:r>
              <a:rPr lang="en-GB" sz="2200" dirty="0" smtClean="0"/>
              <a:t>with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kernel functions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Topology changes and free surfaces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200" dirty="0" smtClean="0"/>
              <a:t>Small volume of dominant fluid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sz="2200" dirty="0" smtClean="0"/>
              <a:t>Particles can have history - </a:t>
            </a:r>
            <a:r>
              <a:rPr lang="en-GB" sz="2200" dirty="0" err="1" smtClean="0"/>
              <a:t>eg</a:t>
            </a:r>
            <a:r>
              <a:rPr lang="en-GB" sz="2200" dirty="0" smtClean="0"/>
              <a:t> shear history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 for simple problems,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compares well for complex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Immature method – restricted by computational cost</a:t>
            </a:r>
          </a:p>
          <a:p>
            <a:pPr marL="431800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Weakly Compressible </a:t>
            </a:r>
            <a:r>
              <a:rPr lang="en-GB" sz="2200" dirty="0" smtClean="0"/>
              <a:t>and Incompressible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Formulations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kernel.png"/>
          <p:cNvPicPr>
            <a:picLocks noChangeAspect="1"/>
          </p:cNvPicPr>
          <p:nvPr/>
        </p:nvPicPr>
        <p:blipFill>
          <a:blip r:embed="rId3" cstate="print"/>
          <a:srcRect l="3382" r="5299"/>
          <a:stretch>
            <a:fillRect/>
          </a:stretch>
        </p:blipFill>
        <p:spPr>
          <a:xfrm>
            <a:off x="3203848" y="4653136"/>
            <a:ext cx="2735890" cy="187220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43608" y="4941168"/>
          <a:ext cx="1728192" cy="864096"/>
        </p:xfrm>
        <a:graphic>
          <a:graphicData uri="http://schemas.openxmlformats.org/presentationml/2006/ole">
            <p:oleObj spid="_x0000_s16385" name="Equation" r:id="rId4" imgW="1117440" imgH="558720" progId="Equation.3">
              <p:embed/>
            </p:oleObj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372200" y="5013176"/>
          <a:ext cx="1871663" cy="660400"/>
        </p:xfrm>
        <a:graphic>
          <a:graphicData uri="http://schemas.openxmlformats.org/presentationml/2006/ole">
            <p:oleObj spid="_x0000_s16386" name="Equation" r:id="rId5" imgW="1104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29072" cy="35283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Consider typical Rotating Flow Test Case</a:t>
            </a:r>
          </a:p>
          <a:p>
            <a:r>
              <a:rPr lang="en-GB" sz="2800" dirty="0" smtClean="0"/>
              <a:t>Diameter 0.1m, length 1m</a:t>
            </a:r>
          </a:p>
          <a:p>
            <a:r>
              <a:rPr lang="en-GB" sz="2800" dirty="0" smtClean="0"/>
              <a:t>5mm resolution </a:t>
            </a:r>
            <a:r>
              <a:rPr lang="en-GB" sz="2800" dirty="0" smtClean="0">
                <a:latin typeface="Arial"/>
                <a:cs typeface="Arial"/>
              </a:rPr>
              <a:t>→ </a:t>
            </a:r>
            <a:r>
              <a:rPr lang="en-GB" sz="2800" dirty="0" smtClean="0"/>
              <a:t>1-3 hours on single CPU</a:t>
            </a:r>
          </a:p>
          <a:p>
            <a:r>
              <a:rPr lang="en-GB" sz="2800" dirty="0" smtClean="0"/>
              <a:t>1mm resolution </a:t>
            </a:r>
            <a:r>
              <a:rPr lang="en-GB" sz="2800" dirty="0" smtClean="0">
                <a:latin typeface="Arial"/>
                <a:cs typeface="Arial"/>
              </a:rPr>
              <a:t>→</a:t>
            </a:r>
            <a:r>
              <a:rPr lang="en-GB" sz="2800" dirty="0" smtClean="0"/>
              <a:t> 3-29 days on single CPU</a:t>
            </a:r>
          </a:p>
          <a:p>
            <a:r>
              <a:rPr lang="en-GB" sz="2800" dirty="0" smtClean="0"/>
              <a:t>Parallel computing required</a:t>
            </a:r>
          </a:p>
          <a:p>
            <a:r>
              <a:rPr lang="en-GB" sz="2800" dirty="0" smtClean="0"/>
              <a:t>....and using incompressible formulation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5085184"/>
            <a:ext cx="485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Dickenson, P; 2009; “The Feasibility of Smoothed Particle Hydrodynamics for Multiphase Oilfield Systems”; </a:t>
            </a:r>
          </a:p>
          <a:p>
            <a:r>
              <a:rPr lang="en-GB" sz="1200" i="1" dirty="0" smtClean="0"/>
              <a:t>Seventh International Conference on CFD in the Minerals and Process Industries</a:t>
            </a:r>
            <a:r>
              <a:rPr lang="en-GB" sz="1200" dirty="0" smtClean="0"/>
              <a:t>; Melbourne 2009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Massively Parallel Computing: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/>
          </a:bodyPr>
          <a:lstStyle/>
          <a:p>
            <a:r>
              <a:rPr lang="en-GB" sz="2200" dirty="0" smtClean="0"/>
              <a:t>Good match to SPH </a:t>
            </a:r>
            <a:r>
              <a:rPr lang="en-GB" sz="2200" dirty="0" err="1" smtClean="0"/>
              <a:t>EoM</a:t>
            </a:r>
            <a:r>
              <a:rPr lang="en-GB" sz="2200" dirty="0" smtClean="0"/>
              <a:t> calculation</a:t>
            </a:r>
          </a:p>
          <a:p>
            <a:pPr lvl="1"/>
            <a:r>
              <a:rPr lang="en-GB" sz="2200" dirty="0" smtClean="0"/>
              <a:t>Simple data structures</a:t>
            </a:r>
          </a:p>
          <a:p>
            <a:pPr lvl="1"/>
            <a:r>
              <a:rPr lang="en-GB" sz="2200" dirty="0" smtClean="0"/>
              <a:t>High ratio of computation to memory</a:t>
            </a:r>
          </a:p>
          <a:p>
            <a:r>
              <a:rPr lang="en-GB" sz="2200" dirty="0" smtClean="0"/>
              <a:t>Massively Parallel WCSPH exists </a:t>
            </a:r>
            <a:r>
              <a:rPr lang="en-GB" sz="2200" dirty="0" smtClean="0">
                <a:latin typeface="Arial"/>
                <a:cs typeface="Arial"/>
              </a:rPr>
              <a:t>→ </a:t>
            </a:r>
            <a:r>
              <a:rPr lang="en-GB" sz="2200" dirty="0" smtClean="0"/>
              <a:t>up to 50x speedup</a:t>
            </a:r>
          </a:p>
          <a:p>
            <a:r>
              <a:rPr lang="en-GB" sz="2200" dirty="0" smtClean="0"/>
              <a:t>ISPH challenges</a:t>
            </a:r>
            <a:r>
              <a:rPr lang="en-GB" sz="2200" dirty="0" smtClean="0">
                <a:latin typeface="Arial"/>
                <a:cs typeface="Arial"/>
              </a:rPr>
              <a:t> →</a:t>
            </a:r>
            <a:r>
              <a:rPr lang="en-GB" sz="2200" dirty="0" smtClean="0">
                <a:cs typeface="Arial"/>
              </a:rPr>
              <a:t> </a:t>
            </a:r>
            <a:r>
              <a:rPr lang="en-GB" sz="2200" b="1" dirty="0" smtClean="0"/>
              <a:t>set up and solve PPE matrix problem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5537" r="55208" b="3108"/>
          <a:stretch>
            <a:fillRect/>
          </a:stretch>
        </p:blipFill>
        <p:spPr bwMode="auto">
          <a:xfrm>
            <a:off x="971600" y="1628800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67" t="5537" r="4167" b="5877"/>
          <a:stretch>
            <a:fillRect/>
          </a:stretch>
        </p:blipFill>
        <p:spPr bwMode="auto">
          <a:xfrm>
            <a:off x="5148064" y="1628800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1916832"/>
            <a:ext cx="9142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More ALU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3284984"/>
            <a:ext cx="13955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Limited Memory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51920" y="3429000"/>
            <a:ext cx="1224136" cy="1588"/>
          </a:xfrm>
          <a:prstGeom prst="straightConnector1">
            <a:avLst/>
          </a:prstGeom>
          <a:ln w="63500" cmpd="dbl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5936" y="3501008"/>
            <a:ext cx="7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492896"/>
            <a:ext cx="1956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Parallel at element scale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55776" y="1340768"/>
            <a:ext cx="3744416" cy="307777"/>
            <a:chOff x="2555776" y="1340768"/>
            <a:chExt cx="3744416" cy="307777"/>
          </a:xfrm>
        </p:grpSpPr>
        <p:sp>
          <p:nvSpPr>
            <p:cNvPr id="13" name="TextBox 12"/>
            <p:cNvSpPr txBox="1"/>
            <p:nvPr/>
          </p:nvSpPr>
          <p:spPr>
            <a:xfrm>
              <a:off x="3563888" y="1340768"/>
              <a:ext cx="180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Device-host operation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>
              <a:off x="2555776" y="1484784"/>
              <a:ext cx="93610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64088" y="1484783"/>
              <a:ext cx="936104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SPHIG Code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1324744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All significant computation on GPU</a:t>
            </a:r>
          </a:p>
          <a:p>
            <a:r>
              <a:rPr lang="en-GB" sz="2200" dirty="0" smtClean="0"/>
              <a:t>Minimal data transfers</a:t>
            </a:r>
            <a:endParaRPr lang="en-US" sz="2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2062"/>
            <a:ext cx="2524125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the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890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Pressure Poisson Equation</a:t>
            </a:r>
          </a:p>
          <a:p>
            <a:r>
              <a:rPr lang="en-GB" sz="2200" dirty="0" smtClean="0"/>
              <a:t>Reduces to a matrix problem</a:t>
            </a:r>
          </a:p>
          <a:p>
            <a:r>
              <a:rPr lang="en-GB" sz="2200" dirty="0" smtClean="0"/>
              <a:t>Matrix A is large but very sparse</a:t>
            </a:r>
          </a:p>
          <a:p>
            <a:r>
              <a:rPr lang="en-GB" sz="2200" dirty="0" smtClean="0"/>
              <a:t>Need to solve on GPU </a:t>
            </a:r>
            <a:r>
              <a:rPr lang="en-GB" sz="2400" dirty="0" smtClean="0">
                <a:latin typeface="Arial"/>
                <a:cs typeface="Arial"/>
              </a:rPr>
              <a:t>→ </a:t>
            </a:r>
            <a:r>
              <a:rPr lang="en-GB" sz="2200" b="1" dirty="0" smtClean="0"/>
              <a:t>minimise data transfers</a:t>
            </a:r>
          </a:p>
          <a:p>
            <a:r>
              <a:rPr lang="en-GB" sz="2200" dirty="0" smtClean="0"/>
              <a:t>Sparse matrix storage </a:t>
            </a:r>
            <a:r>
              <a:rPr lang="en-GB" sz="2400" dirty="0" smtClean="0">
                <a:latin typeface="Arial"/>
                <a:cs typeface="Arial"/>
              </a:rPr>
              <a:t>→ </a:t>
            </a:r>
            <a:r>
              <a:rPr lang="en-GB" sz="2200" b="1" dirty="0" smtClean="0"/>
              <a:t>minimise memory use</a:t>
            </a:r>
          </a:p>
          <a:p>
            <a:r>
              <a:rPr lang="en-GB" sz="2200" dirty="0" err="1" smtClean="0"/>
              <a:t>BiCGSTAB</a:t>
            </a:r>
            <a:r>
              <a:rPr lang="en-GB" sz="2200" dirty="0" smtClean="0"/>
              <a:t> Sparse matrix linear solver for GPU </a:t>
            </a:r>
            <a:endParaRPr lang="en-GB" sz="2400" dirty="0" smtClean="0">
              <a:latin typeface="Arial"/>
              <a:cs typeface="Arial"/>
            </a:endParaRPr>
          </a:p>
          <a:p>
            <a:pPr lvl="1"/>
            <a:r>
              <a:rPr lang="en-GB" sz="1800" dirty="0" smtClean="0"/>
              <a:t>Speed IT from vratis.com</a:t>
            </a:r>
          </a:p>
          <a:p>
            <a:r>
              <a:rPr lang="en-GB" sz="2200" dirty="0" smtClean="0"/>
              <a:t>Input matrix in Compressed Sparse Row format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403648" y="5157192"/>
          <a:ext cx="2444760" cy="864096"/>
        </p:xfrm>
        <a:graphic>
          <a:graphicData uri="http://schemas.openxmlformats.org/presentationml/2006/ole">
            <p:oleObj spid="_x0000_s7169" name="Equation" r:id="rId3" imgW="1104900" imgH="393700" progId="Equation.3">
              <p:embed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292080" y="5301208"/>
          <a:ext cx="1202221" cy="576064"/>
        </p:xfrm>
        <a:graphic>
          <a:graphicData uri="http://schemas.openxmlformats.org/presentationml/2006/ole">
            <p:oleObj spid="_x0000_s7171" name="Equation" r:id="rId4" imgW="457002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PPE Set-up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Must generate matrix on GPU </a:t>
            </a:r>
            <a:r>
              <a:rPr lang="en-GB" sz="2400" dirty="0" smtClean="0">
                <a:latin typeface="Arial"/>
                <a:cs typeface="Arial"/>
              </a:rPr>
              <a:t>→ </a:t>
            </a:r>
            <a:r>
              <a:rPr lang="en-GB" sz="2200" b="1" dirty="0" smtClean="0"/>
              <a:t>minimise data transfers</a:t>
            </a:r>
            <a:endParaRPr lang="en-GB" sz="2200" dirty="0" smtClean="0"/>
          </a:p>
          <a:p>
            <a:r>
              <a:rPr lang="en-GB" sz="2200" dirty="0" smtClean="0"/>
              <a:t>Generating matrix in CSR format is inherently serial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r>
              <a:rPr lang="en-GB" sz="2200" dirty="0" smtClean="0"/>
              <a:t>Write entirely new solver or </a:t>
            </a:r>
            <a:r>
              <a:rPr lang="en-GB" sz="2200" b="1" dirty="0" smtClean="0"/>
              <a:t>create compatible parallel format</a:t>
            </a:r>
          </a:p>
          <a:p>
            <a:endParaRPr lang="en-GB" sz="2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91880" y="2564904"/>
          <a:ext cx="2169308" cy="1463040"/>
        </p:xfrm>
        <a:graphic>
          <a:graphicData uri="http://schemas.openxmlformats.org/drawingml/2006/table">
            <a:tbl>
              <a:tblPr/>
              <a:tblGrid>
                <a:gridCol w="162560"/>
                <a:gridCol w="461047"/>
                <a:gridCol w="461047"/>
                <a:gridCol w="461047"/>
                <a:gridCol w="461047"/>
                <a:gridCol w="162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99792" y="4221088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[ 1.0  1.4  3.0  1.0  1.0  5.2  7.1  1.0]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[ 0  1  3  1  2  3  0  3 ]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[ 0  3  4  6  8 ]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PPE Set-up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/>
              <a:t>New </a:t>
            </a:r>
            <a:r>
              <a:rPr lang="en-GB" sz="2200" dirty="0" err="1" smtClean="0"/>
              <a:t>pCSR</a:t>
            </a:r>
            <a:r>
              <a:rPr lang="en-GB" sz="2200" dirty="0" smtClean="0"/>
              <a:t> format developed for massively parallel matrix generation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r>
              <a:rPr lang="en-GB" sz="2200" dirty="0" smtClean="0"/>
              <a:t>Fixed number of elements included per row</a:t>
            </a:r>
          </a:p>
          <a:p>
            <a:r>
              <a:rPr lang="en-GB" sz="2200" dirty="0" smtClean="0"/>
              <a:t>Padded with existing zeros so back-compatible with CSR solvers</a:t>
            </a:r>
          </a:p>
          <a:p>
            <a:r>
              <a:rPr lang="en-GB" sz="2200" dirty="0" smtClean="0"/>
              <a:t>Patent App GB1105576.1</a:t>
            </a:r>
            <a:endParaRPr lang="en-GB" sz="2200" dirty="0" smtClean="0">
              <a:solidFill>
                <a:srgbClr val="FF0000"/>
              </a:solidFill>
            </a:endParaRPr>
          </a:p>
          <a:p>
            <a:r>
              <a:rPr lang="en-GB" sz="2200" dirty="0" smtClean="0"/>
              <a:t>SPHIG: one thread per row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91880" y="1916832"/>
          <a:ext cx="2169308" cy="1463040"/>
        </p:xfrm>
        <a:graphic>
          <a:graphicData uri="http://schemas.openxmlformats.org/drawingml/2006/table">
            <a:tbl>
              <a:tblPr/>
              <a:tblGrid>
                <a:gridCol w="162560"/>
                <a:gridCol w="461047"/>
                <a:gridCol w="461047"/>
                <a:gridCol w="461047"/>
                <a:gridCol w="461047"/>
                <a:gridCol w="162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91680" y="3501008"/>
            <a:ext cx="5724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[ 1.0  1.4  3.0  1.0  0.0  0.0  1.0  5.2  0.0  7.1  1.0  0.0 ]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[ 0  1  3  1  0  0  2  3  0  0  3  1]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ridx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[ 0  3  6  9  12 ]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662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A Massively Parallel Incompressible Smoothed Particle Hydrodynamics Simulator for Oilfield Applications</vt:lpstr>
      <vt:lpstr>Introduction</vt:lpstr>
      <vt:lpstr>Smoothed Particle Hydrodynamics</vt:lpstr>
      <vt:lpstr>Resource Estimation</vt:lpstr>
      <vt:lpstr>Massively Parallel Computing: GPU</vt:lpstr>
      <vt:lpstr>SPHIG Code Structure</vt:lpstr>
      <vt:lpstr>Solving the PPE</vt:lpstr>
      <vt:lpstr>PPE Set-up (1)</vt:lpstr>
      <vt:lpstr>PPE Set-up (2)</vt:lpstr>
      <vt:lpstr>Results</vt:lpstr>
      <vt:lpstr>Other Issues.....</vt:lpstr>
      <vt:lpstr>Conclusion</vt:lpstr>
      <vt:lpstr>Acknowledgements</vt:lpstr>
    </vt:vector>
  </TitlesOfParts>
  <Company>Schlumberger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Dickenson</dc:creator>
  <cp:lastModifiedBy>Paul Dickenson</cp:lastModifiedBy>
  <cp:revision>287</cp:revision>
  <dcterms:created xsi:type="dcterms:W3CDTF">2010-03-12T11:55:23Z</dcterms:created>
  <dcterms:modified xsi:type="dcterms:W3CDTF">2011-07-26T10:37:15Z</dcterms:modified>
</cp:coreProperties>
</file>