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2" r:id="rId5"/>
    <p:sldId id="258" r:id="rId6"/>
    <p:sldId id="263" r:id="rId7"/>
    <p:sldId id="264" r:id="rId8"/>
    <p:sldId id="260" r:id="rId9"/>
    <p:sldId id="265" r:id="rId10"/>
    <p:sldId id="268" r:id="rId11"/>
    <p:sldId id="269" r:id="rId12"/>
    <p:sldId id="270" r:id="rId13"/>
    <p:sldId id="271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829"/>
    <a:srgbClr val="FF603F"/>
    <a:srgbClr val="FF9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91" autoAdjust="0"/>
  </p:normalViewPr>
  <p:slideViewPr>
    <p:cSldViewPr snapToGrid="0" snapToObjects="1">
      <p:cViewPr>
        <p:scale>
          <a:sx n="200" d="100"/>
          <a:sy n="200" d="100"/>
        </p:scale>
        <p:origin x="2784" y="2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-458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arliepearson:Documents:PhD:Progress%20Reviews:TSR%20Vari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003126798613"/>
          <c:y val="0.186045414382651"/>
          <c:w val="0.814304797404083"/>
          <c:h val="0.673263236568273"/>
        </c:manualLayout>
      </c:layout>
      <c:scatterChart>
        <c:scatterStyle val="smoothMarker"/>
        <c:varyColors val="0"/>
        <c:ser>
          <c:idx val="0"/>
          <c:order val="0"/>
          <c:tx>
            <c:v>TSR=1</c:v>
          </c:tx>
          <c:spPr>
            <a:ln w="12700">
              <a:solidFill>
                <a:srgbClr val="FF9234"/>
              </a:solidFill>
            </a:ln>
          </c:spPr>
          <c:marker>
            <c:symbol val="none"/>
          </c:marker>
          <c:xVal>
            <c:numRef>
              <c:f>Sheet1!$A$8:$A$188</c:f>
              <c:numCache>
                <c:formatCode>General</c:formatCode>
                <c:ptCount val="18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</c:numCache>
            </c:numRef>
          </c:xVal>
          <c:yVal>
            <c:numRef>
              <c:f>Sheet1!$C$8:$C$188</c:f>
              <c:numCache>
                <c:formatCode>0.0</c:formatCode>
                <c:ptCount val="181"/>
                <c:pt idx="0">
                  <c:v>0.0</c:v>
                </c:pt>
                <c:pt idx="1">
                  <c:v>0.499999999999855</c:v>
                </c:pt>
                <c:pt idx="2">
                  <c:v>1.000000000000256</c:v>
                </c:pt>
                <c:pt idx="3">
                  <c:v>1.500000000000047</c:v>
                </c:pt>
                <c:pt idx="4">
                  <c:v>1.999999999999938</c:v>
                </c:pt>
                <c:pt idx="5">
                  <c:v>2.499999999999944</c:v>
                </c:pt>
                <c:pt idx="6">
                  <c:v>2.999999999999915</c:v>
                </c:pt>
                <c:pt idx="7">
                  <c:v>3.499999999999947</c:v>
                </c:pt>
                <c:pt idx="8">
                  <c:v>3.99999999999994</c:v>
                </c:pt>
                <c:pt idx="9">
                  <c:v>4.5</c:v>
                </c:pt>
                <c:pt idx="10">
                  <c:v>4.999999999999996</c:v>
                </c:pt>
                <c:pt idx="11">
                  <c:v>5.50000000000004</c:v>
                </c:pt>
                <c:pt idx="12">
                  <c:v>5.999999999999957</c:v>
                </c:pt>
                <c:pt idx="13">
                  <c:v>6.500000000000132</c:v>
                </c:pt>
                <c:pt idx="14">
                  <c:v>7.000000000000022</c:v>
                </c:pt>
                <c:pt idx="15">
                  <c:v>7.500000000000004</c:v>
                </c:pt>
                <c:pt idx="16">
                  <c:v>7.999999999999973</c:v>
                </c:pt>
                <c:pt idx="17">
                  <c:v>8.499999999999967</c:v>
                </c:pt>
                <c:pt idx="18">
                  <c:v>8.99999999999991</c:v>
                </c:pt>
                <c:pt idx="19">
                  <c:v>9.49999999999995</c:v>
                </c:pt>
                <c:pt idx="20">
                  <c:v>9.99999999999998</c:v>
                </c:pt>
                <c:pt idx="21">
                  <c:v>10.5</c:v>
                </c:pt>
                <c:pt idx="22">
                  <c:v>11.0</c:v>
                </c:pt>
                <c:pt idx="23">
                  <c:v>11.5</c:v>
                </c:pt>
                <c:pt idx="24">
                  <c:v>12.00000000000002</c:v>
                </c:pt>
                <c:pt idx="25">
                  <c:v>12.49999999999998</c:v>
                </c:pt>
                <c:pt idx="26">
                  <c:v>13.0</c:v>
                </c:pt>
                <c:pt idx="27">
                  <c:v>13.50000000000001</c:v>
                </c:pt>
                <c:pt idx="28">
                  <c:v>14.0</c:v>
                </c:pt>
                <c:pt idx="29">
                  <c:v>14.5</c:v>
                </c:pt>
                <c:pt idx="30">
                  <c:v>14.99999999999998</c:v>
                </c:pt>
                <c:pt idx="31">
                  <c:v>15.5</c:v>
                </c:pt>
                <c:pt idx="32">
                  <c:v>16.00000000000001</c:v>
                </c:pt>
                <c:pt idx="33">
                  <c:v>16.49999999999999</c:v>
                </c:pt>
                <c:pt idx="34">
                  <c:v>16.99999999999999</c:v>
                </c:pt>
                <c:pt idx="35">
                  <c:v>17.50000000000002</c:v>
                </c:pt>
                <c:pt idx="36">
                  <c:v>18.00000000000002</c:v>
                </c:pt>
                <c:pt idx="37">
                  <c:v>18.50000000000002</c:v>
                </c:pt>
                <c:pt idx="38">
                  <c:v>19.00000000000003</c:v>
                </c:pt>
                <c:pt idx="39">
                  <c:v>19.50000000000001</c:v>
                </c:pt>
                <c:pt idx="40">
                  <c:v>19.99999999999998</c:v>
                </c:pt>
                <c:pt idx="41">
                  <c:v>20.50000000000001</c:v>
                </c:pt>
                <c:pt idx="42">
                  <c:v>21.00000000000002</c:v>
                </c:pt>
                <c:pt idx="43">
                  <c:v>21.50000000000002</c:v>
                </c:pt>
                <c:pt idx="44">
                  <c:v>22.00000000000001</c:v>
                </c:pt>
                <c:pt idx="45">
                  <c:v>22.5</c:v>
                </c:pt>
                <c:pt idx="46">
                  <c:v>22.99999999999999</c:v>
                </c:pt>
                <c:pt idx="47">
                  <c:v>23.5</c:v>
                </c:pt>
                <c:pt idx="48">
                  <c:v>23.99999999999998</c:v>
                </c:pt>
                <c:pt idx="49">
                  <c:v>24.50000000000003</c:v>
                </c:pt>
                <c:pt idx="50">
                  <c:v>25.00000000000001</c:v>
                </c:pt>
                <c:pt idx="51">
                  <c:v>25.49999999999998</c:v>
                </c:pt>
                <c:pt idx="52">
                  <c:v>26.0</c:v>
                </c:pt>
                <c:pt idx="53">
                  <c:v>26.50000000000001</c:v>
                </c:pt>
                <c:pt idx="54">
                  <c:v>26.99999999999999</c:v>
                </c:pt>
                <c:pt idx="55">
                  <c:v>27.49999999999999</c:v>
                </c:pt>
                <c:pt idx="56">
                  <c:v>27.99999999999998</c:v>
                </c:pt>
                <c:pt idx="57">
                  <c:v>28.5</c:v>
                </c:pt>
                <c:pt idx="58">
                  <c:v>29.0</c:v>
                </c:pt>
                <c:pt idx="59">
                  <c:v>29.50000000000001</c:v>
                </c:pt>
                <c:pt idx="60">
                  <c:v>29.99999999999999</c:v>
                </c:pt>
                <c:pt idx="61">
                  <c:v>30.49999999999999</c:v>
                </c:pt>
                <c:pt idx="62">
                  <c:v>30.99999999999998</c:v>
                </c:pt>
                <c:pt idx="63">
                  <c:v>31.49999999999999</c:v>
                </c:pt>
                <c:pt idx="64">
                  <c:v>31.99999999999998</c:v>
                </c:pt>
                <c:pt idx="65">
                  <c:v>32.5</c:v>
                </c:pt>
                <c:pt idx="66">
                  <c:v>33.0</c:v>
                </c:pt>
                <c:pt idx="67">
                  <c:v>33.5</c:v>
                </c:pt>
                <c:pt idx="68">
                  <c:v>34.0</c:v>
                </c:pt>
                <c:pt idx="69">
                  <c:v>34.5</c:v>
                </c:pt>
                <c:pt idx="70">
                  <c:v>35.00000000000001</c:v>
                </c:pt>
                <c:pt idx="71">
                  <c:v>35.5</c:v>
                </c:pt>
                <c:pt idx="72">
                  <c:v>36.0</c:v>
                </c:pt>
                <c:pt idx="73">
                  <c:v>36.50000000000001</c:v>
                </c:pt>
                <c:pt idx="74">
                  <c:v>37.0</c:v>
                </c:pt>
                <c:pt idx="75">
                  <c:v>37.5</c:v>
                </c:pt>
                <c:pt idx="76">
                  <c:v>38.0</c:v>
                </c:pt>
                <c:pt idx="77">
                  <c:v>38.5</c:v>
                </c:pt>
                <c:pt idx="78">
                  <c:v>39.0</c:v>
                </c:pt>
                <c:pt idx="79">
                  <c:v>39.5</c:v>
                </c:pt>
                <c:pt idx="80">
                  <c:v>40.00000000000001</c:v>
                </c:pt>
                <c:pt idx="81">
                  <c:v>40.5</c:v>
                </c:pt>
                <c:pt idx="82">
                  <c:v>41.0</c:v>
                </c:pt>
                <c:pt idx="83">
                  <c:v>41.5</c:v>
                </c:pt>
                <c:pt idx="84">
                  <c:v>42.00000000000001</c:v>
                </c:pt>
                <c:pt idx="85">
                  <c:v>42.5</c:v>
                </c:pt>
                <c:pt idx="86">
                  <c:v>43.0</c:v>
                </c:pt>
                <c:pt idx="87">
                  <c:v>43.5</c:v>
                </c:pt>
                <c:pt idx="88">
                  <c:v>44.0</c:v>
                </c:pt>
                <c:pt idx="89">
                  <c:v>44.5</c:v>
                </c:pt>
                <c:pt idx="90">
                  <c:v>45.0</c:v>
                </c:pt>
                <c:pt idx="91">
                  <c:v>45.5</c:v>
                </c:pt>
                <c:pt idx="92">
                  <c:v>46.0</c:v>
                </c:pt>
                <c:pt idx="93">
                  <c:v>46.50000000000001</c:v>
                </c:pt>
                <c:pt idx="94">
                  <c:v>47.0</c:v>
                </c:pt>
                <c:pt idx="95">
                  <c:v>47.50000000000002</c:v>
                </c:pt>
                <c:pt idx="96">
                  <c:v>48.00000000000001</c:v>
                </c:pt>
                <c:pt idx="97">
                  <c:v>48.5</c:v>
                </c:pt>
                <c:pt idx="98">
                  <c:v>49.0</c:v>
                </c:pt>
                <c:pt idx="99">
                  <c:v>49.5</c:v>
                </c:pt>
                <c:pt idx="100">
                  <c:v>50.00000000000001</c:v>
                </c:pt>
                <c:pt idx="101">
                  <c:v>50.5</c:v>
                </c:pt>
                <c:pt idx="102">
                  <c:v>51.0</c:v>
                </c:pt>
                <c:pt idx="103">
                  <c:v>51.5</c:v>
                </c:pt>
                <c:pt idx="104">
                  <c:v>52.0</c:v>
                </c:pt>
                <c:pt idx="105">
                  <c:v>52.5</c:v>
                </c:pt>
                <c:pt idx="106">
                  <c:v>53.0</c:v>
                </c:pt>
                <c:pt idx="107">
                  <c:v>53.5</c:v>
                </c:pt>
                <c:pt idx="108">
                  <c:v>54.0</c:v>
                </c:pt>
                <c:pt idx="109">
                  <c:v>54.50000000000001</c:v>
                </c:pt>
                <c:pt idx="110">
                  <c:v>55.0</c:v>
                </c:pt>
                <c:pt idx="111">
                  <c:v>55.5</c:v>
                </c:pt>
                <c:pt idx="112">
                  <c:v>56.0</c:v>
                </c:pt>
                <c:pt idx="113">
                  <c:v>56.5</c:v>
                </c:pt>
                <c:pt idx="114">
                  <c:v>57.00000000000001</c:v>
                </c:pt>
                <c:pt idx="115">
                  <c:v>57.5</c:v>
                </c:pt>
                <c:pt idx="116">
                  <c:v>58.0</c:v>
                </c:pt>
                <c:pt idx="117">
                  <c:v>58.5</c:v>
                </c:pt>
                <c:pt idx="118">
                  <c:v>59.00000000000001</c:v>
                </c:pt>
                <c:pt idx="119">
                  <c:v>59.5</c:v>
                </c:pt>
                <c:pt idx="120">
                  <c:v>60.0</c:v>
                </c:pt>
                <c:pt idx="121">
                  <c:v>60.5</c:v>
                </c:pt>
                <c:pt idx="122">
                  <c:v>61.0</c:v>
                </c:pt>
                <c:pt idx="123">
                  <c:v>61.50000000000001</c:v>
                </c:pt>
                <c:pt idx="124">
                  <c:v>62.0</c:v>
                </c:pt>
                <c:pt idx="125">
                  <c:v>62.5</c:v>
                </c:pt>
                <c:pt idx="126">
                  <c:v>63.0</c:v>
                </c:pt>
                <c:pt idx="127">
                  <c:v>63.5</c:v>
                </c:pt>
                <c:pt idx="128">
                  <c:v>64.0</c:v>
                </c:pt>
                <c:pt idx="129">
                  <c:v>64.5</c:v>
                </c:pt>
                <c:pt idx="130">
                  <c:v>65.0</c:v>
                </c:pt>
                <c:pt idx="131">
                  <c:v>65.5</c:v>
                </c:pt>
                <c:pt idx="132">
                  <c:v>66.0</c:v>
                </c:pt>
                <c:pt idx="133">
                  <c:v>66.5</c:v>
                </c:pt>
                <c:pt idx="134">
                  <c:v>67.0</c:v>
                </c:pt>
                <c:pt idx="135">
                  <c:v>67.5</c:v>
                </c:pt>
                <c:pt idx="136">
                  <c:v>68.0</c:v>
                </c:pt>
                <c:pt idx="137">
                  <c:v>68.5</c:v>
                </c:pt>
                <c:pt idx="138">
                  <c:v>69.0</c:v>
                </c:pt>
                <c:pt idx="139">
                  <c:v>69.5</c:v>
                </c:pt>
                <c:pt idx="140">
                  <c:v>70.0</c:v>
                </c:pt>
                <c:pt idx="141">
                  <c:v>70.5</c:v>
                </c:pt>
                <c:pt idx="142">
                  <c:v>71.0</c:v>
                </c:pt>
                <c:pt idx="143">
                  <c:v>71.5</c:v>
                </c:pt>
                <c:pt idx="144">
                  <c:v>72.0</c:v>
                </c:pt>
                <c:pt idx="145">
                  <c:v>72.5</c:v>
                </c:pt>
                <c:pt idx="146">
                  <c:v>73.0</c:v>
                </c:pt>
                <c:pt idx="147">
                  <c:v>73.5</c:v>
                </c:pt>
                <c:pt idx="148">
                  <c:v>74.0</c:v>
                </c:pt>
                <c:pt idx="149">
                  <c:v>74.5</c:v>
                </c:pt>
                <c:pt idx="150">
                  <c:v>75.0</c:v>
                </c:pt>
                <c:pt idx="151">
                  <c:v>75.5</c:v>
                </c:pt>
                <c:pt idx="152">
                  <c:v>76.0</c:v>
                </c:pt>
                <c:pt idx="153">
                  <c:v>76.5</c:v>
                </c:pt>
                <c:pt idx="154">
                  <c:v>77.0</c:v>
                </c:pt>
                <c:pt idx="155">
                  <c:v>77.5</c:v>
                </c:pt>
                <c:pt idx="156">
                  <c:v>78.0</c:v>
                </c:pt>
                <c:pt idx="157">
                  <c:v>78.5</c:v>
                </c:pt>
                <c:pt idx="158">
                  <c:v>79.0</c:v>
                </c:pt>
                <c:pt idx="159">
                  <c:v>79.5</c:v>
                </c:pt>
                <c:pt idx="160">
                  <c:v>80.0</c:v>
                </c:pt>
                <c:pt idx="161">
                  <c:v>80.5</c:v>
                </c:pt>
                <c:pt idx="162">
                  <c:v>81.0</c:v>
                </c:pt>
                <c:pt idx="163">
                  <c:v>81.5</c:v>
                </c:pt>
                <c:pt idx="164">
                  <c:v>82.0</c:v>
                </c:pt>
                <c:pt idx="165">
                  <c:v>82.5</c:v>
                </c:pt>
                <c:pt idx="166">
                  <c:v>83.0</c:v>
                </c:pt>
                <c:pt idx="167">
                  <c:v>83.5</c:v>
                </c:pt>
                <c:pt idx="168">
                  <c:v>84.0</c:v>
                </c:pt>
                <c:pt idx="169">
                  <c:v>84.5</c:v>
                </c:pt>
                <c:pt idx="170">
                  <c:v>85.0</c:v>
                </c:pt>
                <c:pt idx="171">
                  <c:v>85.5</c:v>
                </c:pt>
                <c:pt idx="172">
                  <c:v>86.0</c:v>
                </c:pt>
                <c:pt idx="173">
                  <c:v>86.5</c:v>
                </c:pt>
                <c:pt idx="174">
                  <c:v>87.00000000000001</c:v>
                </c:pt>
                <c:pt idx="175">
                  <c:v>87.5</c:v>
                </c:pt>
                <c:pt idx="176">
                  <c:v>88.0</c:v>
                </c:pt>
                <c:pt idx="177">
                  <c:v>88.5</c:v>
                </c:pt>
                <c:pt idx="178">
                  <c:v>89.0</c:v>
                </c:pt>
                <c:pt idx="179">
                  <c:v>89.5</c:v>
                </c:pt>
                <c:pt idx="180">
                  <c:v>90.0</c:v>
                </c:pt>
              </c:numCache>
            </c:numRef>
          </c:yVal>
          <c:smooth val="1"/>
        </c:ser>
        <c:ser>
          <c:idx val="1"/>
          <c:order val="1"/>
          <c:tx>
            <c:v>TSR=2</c:v>
          </c:tx>
          <c:spPr>
            <a:ln w="127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Sheet1!$A$8:$A$188</c:f>
              <c:numCache>
                <c:formatCode>General</c:formatCode>
                <c:ptCount val="18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</c:numCache>
            </c:numRef>
          </c:xVal>
          <c:yVal>
            <c:numRef>
              <c:f>Sheet1!$E$8:$E$188</c:f>
              <c:numCache>
                <c:formatCode>0.0</c:formatCode>
                <c:ptCount val="181"/>
                <c:pt idx="0">
                  <c:v>0.0</c:v>
                </c:pt>
                <c:pt idx="1">
                  <c:v>0.333329572527336</c:v>
                </c:pt>
                <c:pt idx="2">
                  <c:v>0.666636577940185</c:v>
                </c:pt>
                <c:pt idx="3">
                  <c:v>0.999898437656531</c:v>
                </c:pt>
                <c:pt idx="4">
                  <c:v>1.33309255017158</c:v>
                </c:pt>
                <c:pt idx="5">
                  <c:v>1.666196279551642</c:v>
                </c:pt>
                <c:pt idx="6">
                  <c:v>1.999186943912744</c:v>
                </c:pt>
                <c:pt idx="7">
                  <c:v>2.332041803844097</c:v>
                </c:pt>
                <c:pt idx="8">
                  <c:v>2.664738050776825</c:v>
                </c:pt>
                <c:pt idx="9">
                  <c:v>2.99725279528485</c:v>
                </c:pt>
                <c:pt idx="10">
                  <c:v>3.329563055302392</c:v>
                </c:pt>
                <c:pt idx="11">
                  <c:v>3.661645744250182</c:v>
                </c:pt>
                <c:pt idx="12">
                  <c:v>3.993477659057838</c:v>
                </c:pt>
                <c:pt idx="13">
                  <c:v>4.325035468067512</c:v>
                </c:pt>
                <c:pt idx="14">
                  <c:v>4.65629569880907</c:v>
                </c:pt>
                <c:pt idx="15">
                  <c:v>4.987234725632548</c:v>
                </c:pt>
                <c:pt idx="16">
                  <c:v>5.317828757187076</c:v>
                </c:pt>
                <c:pt idx="17">
                  <c:v>5.648053823731732</c:v>
                </c:pt>
                <c:pt idx="18">
                  <c:v>5.977885764263963</c:v>
                </c:pt>
                <c:pt idx="19">
                  <c:v>6.307300213455391</c:v>
                </c:pt>
                <c:pt idx="20">
                  <c:v>6.636272588376968</c:v>
                </c:pt>
                <c:pt idx="21">
                  <c:v>6.964778075003458</c:v>
                </c:pt>
                <c:pt idx="22">
                  <c:v>7.292791614478531</c:v>
                </c:pt>
                <c:pt idx="23">
                  <c:v>7.620287889129446</c:v>
                </c:pt>
                <c:pt idx="24">
                  <c:v>7.94724130821281</c:v>
                </c:pt>
                <c:pt idx="25">
                  <c:v>8.273625993377148</c:v>
                </c:pt>
                <c:pt idx="26">
                  <c:v>8.599415763827142</c:v>
                </c:pt>
                <c:pt idx="27">
                  <c:v>8.924584121170038</c:v>
                </c:pt>
                <c:pt idx="28">
                  <c:v>9.249104233929546</c:v>
                </c:pt>
                <c:pt idx="29">
                  <c:v>9.572948921708666</c:v>
                </c:pt>
                <c:pt idx="30">
                  <c:v>9.8960906389829</c:v>
                </c:pt>
                <c:pt idx="31">
                  <c:v>10.21850145850533</c:v>
                </c:pt>
                <c:pt idx="32">
                  <c:v>10.54015305430417</c:v>
                </c:pt>
                <c:pt idx="33">
                  <c:v>10.86101668425246</c:v>
                </c:pt>
                <c:pt idx="34">
                  <c:v>11.18106317218901</c:v>
                </c:pt>
                <c:pt idx="35">
                  <c:v>11.50026288956931</c:v>
                </c:pt>
                <c:pt idx="36">
                  <c:v>11.81858573662414</c:v>
                </c:pt>
                <c:pt idx="37">
                  <c:v>12.1360011230023</c:v>
                </c:pt>
                <c:pt idx="38">
                  <c:v>12.45247794787441</c:v>
                </c:pt>
                <c:pt idx="39">
                  <c:v>12.76798457947164</c:v>
                </c:pt>
                <c:pt idx="40">
                  <c:v>13.08248883403493</c:v>
                </c:pt>
                <c:pt idx="41">
                  <c:v>13.3959579541479</c:v>
                </c:pt>
                <c:pt idx="42">
                  <c:v>13.70835858642379</c:v>
                </c:pt>
                <c:pt idx="43">
                  <c:v>14.0196567585216</c:v>
                </c:pt>
                <c:pt idx="44">
                  <c:v>14.32981785545645</c:v>
                </c:pt>
                <c:pt idx="45">
                  <c:v>14.6388065951783</c:v>
                </c:pt>
                <c:pt idx="46">
                  <c:v>14.94658700338252</c:v>
                </c:pt>
                <c:pt idx="47">
                  <c:v>15.25312238752162</c:v>
                </c:pt>
                <c:pt idx="48">
                  <c:v>15.55837530998202</c:v>
                </c:pt>
                <c:pt idx="49">
                  <c:v>15.86230756039013</c:v>
                </c:pt>
                <c:pt idx="50">
                  <c:v>16.16488012700955</c:v>
                </c:pt>
                <c:pt idx="51">
                  <c:v>16.46605316719112</c:v>
                </c:pt>
                <c:pt idx="52">
                  <c:v>16.76578597683459</c:v>
                </c:pt>
                <c:pt idx="53">
                  <c:v>17.06403695881932</c:v>
                </c:pt>
                <c:pt idx="54">
                  <c:v>17.36076359036078</c:v>
                </c:pt>
                <c:pt idx="55">
                  <c:v>17.65592238924658</c:v>
                </c:pt>
                <c:pt idx="56">
                  <c:v>17.94946887890412</c:v>
                </c:pt>
                <c:pt idx="57">
                  <c:v>18.24135755225162</c:v>
                </c:pt>
                <c:pt idx="58">
                  <c:v>18.53154183427899</c:v>
                </c:pt>
                <c:pt idx="59">
                  <c:v>18.81997404330722</c:v>
                </c:pt>
                <c:pt idx="60">
                  <c:v>19.10660535086908</c:v>
                </c:pt>
                <c:pt idx="61">
                  <c:v>19.39138574015438</c:v>
                </c:pt>
                <c:pt idx="62">
                  <c:v>19.674263962958</c:v>
                </c:pt>
                <c:pt idx="63">
                  <c:v>19.95518749507094</c:v>
                </c:pt>
                <c:pt idx="64">
                  <c:v>20.23410249004653</c:v>
                </c:pt>
                <c:pt idx="65">
                  <c:v>20.5109537312764</c:v>
                </c:pt>
                <c:pt idx="66">
                  <c:v>20.78568458230562</c:v>
                </c:pt>
                <c:pt idx="67">
                  <c:v>21.05823693531466</c:v>
                </c:pt>
                <c:pt idx="68">
                  <c:v>21.32855115769173</c:v>
                </c:pt>
                <c:pt idx="69">
                  <c:v>21.59656603661965</c:v>
                </c:pt>
                <c:pt idx="70">
                  <c:v>21.86221872159417</c:v>
                </c:pt>
                <c:pt idx="71">
                  <c:v>22.12544466479143</c:v>
                </c:pt>
                <c:pt idx="72">
                  <c:v>22.38617755919676</c:v>
                </c:pt>
                <c:pt idx="73">
                  <c:v>22.64434927440655</c:v>
                </c:pt>
                <c:pt idx="74">
                  <c:v>22.89988979000961</c:v>
                </c:pt>
                <c:pt idx="75">
                  <c:v>23.15272712645261</c:v>
                </c:pt>
                <c:pt idx="76">
                  <c:v>23.40278727329148</c:v>
                </c:pt>
                <c:pt idx="77">
                  <c:v>23.6499941147275</c:v>
                </c:pt>
                <c:pt idx="78">
                  <c:v>23.89426935232251</c:v>
                </c:pt>
                <c:pt idx="79">
                  <c:v>24.13553242478837</c:v>
                </c:pt>
                <c:pt idx="80">
                  <c:v>24.37370042473862</c:v>
                </c:pt>
                <c:pt idx="81">
                  <c:v>24.60868801229154</c:v>
                </c:pt>
                <c:pt idx="82">
                  <c:v>24.84040732540953</c:v>
                </c:pt>
                <c:pt idx="83">
                  <c:v>25.0687678868575</c:v>
                </c:pt>
                <c:pt idx="84">
                  <c:v>25.29367650766245</c:v>
                </c:pt>
                <c:pt idx="85">
                  <c:v>25.51503718695366</c:v>
                </c:pt>
                <c:pt idx="86">
                  <c:v>25.7327510080619</c:v>
                </c:pt>
                <c:pt idx="87">
                  <c:v>25.94671603075659</c:v>
                </c:pt>
                <c:pt idx="88">
                  <c:v>26.15682717949844</c:v>
                </c:pt>
                <c:pt idx="89">
                  <c:v>26.36297612758608</c:v>
                </c:pt>
                <c:pt idx="90">
                  <c:v>26.56505117707799</c:v>
                </c:pt>
                <c:pt idx="91">
                  <c:v>26.76293713437083</c:v>
                </c:pt>
                <c:pt idx="92">
                  <c:v>26.95651518132128</c:v>
                </c:pt>
                <c:pt idx="93">
                  <c:v>27.1456627418012</c:v>
                </c:pt>
                <c:pt idx="94">
                  <c:v>27.33025334358349</c:v>
                </c:pt>
                <c:pt idx="95">
                  <c:v>27.51015647546237</c:v>
                </c:pt>
                <c:pt idx="96">
                  <c:v>27.68523743952278</c:v>
                </c:pt>
                <c:pt idx="97">
                  <c:v>27.85535719848363</c:v>
                </c:pt>
                <c:pt idx="98">
                  <c:v>28.02037221805514</c:v>
                </c:pt>
                <c:pt idx="99">
                  <c:v>28.18013430426717</c:v>
                </c:pt>
                <c:pt idx="100">
                  <c:v>28.33449043574426</c:v>
                </c:pt>
                <c:pt idx="101">
                  <c:v>28.4832825909279</c:v>
                </c:pt>
                <c:pt idx="102">
                  <c:v>28.62634757027443</c:v>
                </c:pt>
                <c:pt idx="103">
                  <c:v>28.76351681348601</c:v>
                </c:pt>
                <c:pt idx="104">
                  <c:v>28.89461621187476</c:v>
                </c:pt>
                <c:pt idx="105">
                  <c:v>29.01946591599657</c:v>
                </c:pt>
                <c:pt idx="106">
                  <c:v>29.1378801387463</c:v>
                </c:pt>
                <c:pt idx="107">
                  <c:v>29.24966695415853</c:v>
                </c:pt>
                <c:pt idx="108">
                  <c:v>29.35462809222535</c:v>
                </c:pt>
                <c:pt idx="109">
                  <c:v>29.45255873011484</c:v>
                </c:pt>
                <c:pt idx="110">
                  <c:v>29.54324728025937</c:v>
                </c:pt>
                <c:pt idx="111">
                  <c:v>29.62647517587698</c:v>
                </c:pt>
                <c:pt idx="112">
                  <c:v>29.70201665459762</c:v>
                </c:pt>
                <c:pt idx="113">
                  <c:v>29.76963854098807</c:v>
                </c:pt>
                <c:pt idx="114">
                  <c:v>29.82910002890569</c:v>
                </c:pt>
                <c:pt idx="115">
                  <c:v>29.88015246476802</c:v>
                </c:pt>
                <c:pt idx="116">
                  <c:v>29.92253913299588</c:v>
                </c:pt>
                <c:pt idx="117">
                  <c:v>29.95599504508471</c:v>
                </c:pt>
                <c:pt idx="118">
                  <c:v>29.98024673397315</c:v>
                </c:pt>
                <c:pt idx="119">
                  <c:v>29.99501205562451</c:v>
                </c:pt>
                <c:pt idx="120">
                  <c:v>30.00000000000002</c:v>
                </c:pt>
                <c:pt idx="121">
                  <c:v>29.99491051390839</c:v>
                </c:pt>
                <c:pt idx="122">
                  <c:v>29.97943433854312</c:v>
                </c:pt>
                <c:pt idx="123">
                  <c:v>29.95325286488548</c:v>
                </c:pt>
                <c:pt idx="124">
                  <c:v>29.91603801055419</c:v>
                </c:pt>
                <c:pt idx="125">
                  <c:v>29.8674521221253</c:v>
                </c:pt>
                <c:pt idx="126">
                  <c:v>29.80714790742604</c:v>
                </c:pt>
                <c:pt idx="127">
                  <c:v>29.73476840283546</c:v>
                </c:pt>
                <c:pt idx="128">
                  <c:v>29.64994698119483</c:v>
                </c:pt>
                <c:pt idx="129">
                  <c:v>29.55230740654716</c:v>
                </c:pt>
                <c:pt idx="130">
                  <c:v>29.44146394258782</c:v>
                </c:pt>
                <c:pt idx="131">
                  <c:v>29.31702152241736</c:v>
                </c:pt>
                <c:pt idx="132">
                  <c:v>29.17857598793627</c:v>
                </c:pt>
                <c:pt idx="133">
                  <c:v>29.02571440801443</c:v>
                </c:pt>
                <c:pt idx="134">
                  <c:v>28.85801548538997</c:v>
                </c:pt>
                <c:pt idx="135">
                  <c:v>28.6750500631048</c:v>
                </c:pt>
                <c:pt idx="136">
                  <c:v>28.47638174214872</c:v>
                </c:pt>
                <c:pt idx="137">
                  <c:v>28.2615676228525</c:v>
                </c:pt>
                <c:pt idx="138">
                  <c:v>28.03015918341858</c:v>
                </c:pt>
                <c:pt idx="139">
                  <c:v>27.7817033097915</c:v>
                </c:pt>
                <c:pt idx="140">
                  <c:v>27.51574349181083</c:v>
                </c:pt>
                <c:pt idx="141">
                  <c:v>27.23182120123019</c:v>
                </c:pt>
                <c:pt idx="142">
                  <c:v>26.92947746768625</c:v>
                </c:pt>
                <c:pt idx="143">
                  <c:v>26.60825466900544</c:v>
                </c:pt>
                <c:pt idx="144">
                  <c:v>26.26769855229803</c:v>
                </c:pt>
                <c:pt idx="145">
                  <c:v>25.90736050203721</c:v>
                </c:pt>
                <c:pt idx="146">
                  <c:v>25.52680007068503</c:v>
                </c:pt>
                <c:pt idx="147">
                  <c:v>25.12558778632873</c:v>
                </c:pt>
                <c:pt idx="148">
                  <c:v>24.70330825013968</c:v>
                </c:pt>
                <c:pt idx="149">
                  <c:v>24.25956353417378</c:v>
                </c:pt>
                <c:pt idx="150">
                  <c:v>23.79397688699687</c:v>
                </c:pt>
                <c:pt idx="151">
                  <c:v>23.30619675074987</c:v>
                </c:pt>
                <c:pt idx="152">
                  <c:v>22.7959010884723</c:v>
                </c:pt>
                <c:pt idx="153">
                  <c:v>22.26280201469893</c:v>
                </c:pt>
                <c:pt idx="154">
                  <c:v>21.70665071547204</c:v>
                </c:pt>
                <c:pt idx="155">
                  <c:v>21.12724263592903</c:v>
                </c:pt>
                <c:pt idx="156">
                  <c:v>20.52442290453859</c:v>
                </c:pt>
                <c:pt idx="157">
                  <c:v>19.89809195290071</c:v>
                </c:pt>
                <c:pt idx="158">
                  <c:v>19.24821127891527</c:v>
                </c:pt>
                <c:pt idx="159">
                  <c:v>18.57480928921712</c:v>
                </c:pt>
                <c:pt idx="160">
                  <c:v>17.87798714433314</c:v>
                </c:pt>
                <c:pt idx="161">
                  <c:v>17.15792451737767</c:v>
                </c:pt>
                <c:pt idx="162">
                  <c:v>16.41488516469094</c:v>
                </c:pt>
                <c:pt idx="163">
                  <c:v>15.64922219516906</c:v>
                </c:pt>
                <c:pt idx="164">
                  <c:v>14.86138291474587</c:v>
                </c:pt>
                <c:pt idx="165">
                  <c:v>14.05191311422604</c:v>
                </c:pt>
                <c:pt idx="166">
                  <c:v>13.22146066318537</c:v>
                </c:pt>
                <c:pt idx="167">
                  <c:v>12.3707782706464</c:v>
                </c:pt>
                <c:pt idx="168">
                  <c:v>11.5007252754413</c:v>
                </c:pt>
                <c:pt idx="169">
                  <c:v>10.61226833616737</c:v>
                </c:pt>
                <c:pt idx="170">
                  <c:v>9.7064809029218</c:v>
                </c:pt>
                <c:pt idx="171">
                  <c:v>8.784541370819335</c:v>
                </c:pt>
                <c:pt idx="172">
                  <c:v>7.847729838665213</c:v>
                </c:pt>
                <c:pt idx="173">
                  <c:v>6.897423424782373</c:v>
                </c:pt>
                <c:pt idx="174">
                  <c:v>5.93509012523731</c:v>
                </c:pt>
                <c:pt idx="175">
                  <c:v>4.962281236610575</c:v>
                </c:pt>
                <c:pt idx="176">
                  <c:v>3.980622404724054</c:v>
                </c:pt>
                <c:pt idx="177">
                  <c:v>2.991803400796166</c:v>
                </c:pt>
                <c:pt idx="178">
                  <c:v>1.997566765602063</c:v>
                </c:pt>
                <c:pt idx="179">
                  <c:v>0.999695498517422</c:v>
                </c:pt>
                <c:pt idx="180">
                  <c:v>0.0</c:v>
                </c:pt>
              </c:numCache>
            </c:numRef>
          </c:yVal>
          <c:smooth val="1"/>
        </c:ser>
        <c:ser>
          <c:idx val="2"/>
          <c:order val="2"/>
          <c:tx>
            <c:v>TSR=3</c:v>
          </c:tx>
          <c:spPr>
            <a:ln w="12700">
              <a:solidFill>
                <a:srgbClr val="008000"/>
              </a:solidFill>
            </a:ln>
          </c:spPr>
          <c:marker>
            <c:symbol val="none"/>
          </c:marker>
          <c:xVal>
            <c:numRef>
              <c:f>Sheet1!$A$8:$A$188</c:f>
              <c:numCache>
                <c:formatCode>General</c:formatCode>
                <c:ptCount val="18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</c:numCache>
            </c:numRef>
          </c:xVal>
          <c:yVal>
            <c:numRef>
              <c:f>Sheet1!$G$8:$G$188</c:f>
              <c:numCache>
                <c:formatCode>0.0</c:formatCode>
                <c:ptCount val="181"/>
                <c:pt idx="0">
                  <c:v>0.0</c:v>
                </c:pt>
                <c:pt idx="1">
                  <c:v>0.249995240262093</c:v>
                </c:pt>
                <c:pt idx="2">
                  <c:v>0.499961919923171</c:v>
                </c:pt>
                <c:pt idx="3">
                  <c:v>0.74987146750349</c:v>
                </c:pt>
                <c:pt idx="4">
                  <c:v>0.999695289768242</c:v>
                </c:pt>
                <c:pt idx="5">
                  <c:v>1.249404760824832</c:v>
                </c:pt>
                <c:pt idx="6">
                  <c:v>1.498971211216322</c:v>
                </c:pt>
                <c:pt idx="7">
                  <c:v>1.748365916974581</c:v>
                </c:pt>
                <c:pt idx="8">
                  <c:v>1.997560088651064</c:v>
                </c:pt>
                <c:pt idx="9">
                  <c:v>2.246524860308526</c:v>
                </c:pt>
                <c:pt idx="10">
                  <c:v>2.495231278463335</c:v>
                </c:pt>
                <c:pt idx="11">
                  <c:v>2.74365029098054</c:v>
                </c:pt>
                <c:pt idx="12">
                  <c:v>2.991752735909983</c:v>
                </c:pt>
                <c:pt idx="13">
                  <c:v>3.239509330259247</c:v>
                </c:pt>
                <c:pt idx="14">
                  <c:v>3.486890658694928</c:v>
                </c:pt>
                <c:pt idx="15">
                  <c:v>3.733867162167688</c:v>
                </c:pt>
                <c:pt idx="16">
                  <c:v>3.980409126454242</c:v>
                </c:pt>
                <c:pt idx="17">
                  <c:v>4.226486670608004</c:v>
                </c:pt>
                <c:pt idx="18">
                  <c:v>4.472069735315253</c:v>
                </c:pt>
                <c:pt idx="19">
                  <c:v>4.717128071147238</c:v>
                </c:pt>
                <c:pt idx="20">
                  <c:v>4.961631226702488</c:v>
                </c:pt>
                <c:pt idx="21">
                  <c:v>5.205548536634189</c:v>
                </c:pt>
                <c:pt idx="22">
                  <c:v>5.4488491095539</c:v>
                </c:pt>
                <c:pt idx="23">
                  <c:v>5.69150181580717</c:v>
                </c:pt>
                <c:pt idx="24">
                  <c:v>5.933475275112573</c:v>
                </c:pt>
                <c:pt idx="25">
                  <c:v>6.174737844059095</c:v>
                </c:pt>
                <c:pt idx="26">
                  <c:v>6.415257603454791</c:v>
                </c:pt>
                <c:pt idx="27">
                  <c:v>6.65500234551913</c:v>
                </c:pt>
                <c:pt idx="28">
                  <c:v>6.89393956091499</c:v>
                </c:pt>
                <c:pt idx="29">
                  <c:v>7.13203642561114</c:v>
                </c:pt>
                <c:pt idx="30">
                  <c:v>7.36925978756987</c:v>
                </c:pt>
                <c:pt idx="31">
                  <c:v>7.605576153253954</c:v>
                </c:pt>
                <c:pt idx="32">
                  <c:v>7.840951673944935</c:v>
                </c:pt>
                <c:pt idx="33">
                  <c:v>8.07535213186825</c:v>
                </c:pt>
                <c:pt idx="34">
                  <c:v>8.308742926116805</c:v>
                </c:pt>
                <c:pt idx="35">
                  <c:v>8.541089058369166</c:v>
                </c:pt>
                <c:pt idx="36">
                  <c:v>8.772355118393438</c:v>
                </c:pt>
                <c:pt idx="37">
                  <c:v>9.00250526933367</c:v>
                </c:pt>
                <c:pt idx="38">
                  <c:v>9.231503232770013</c:v>
                </c:pt>
                <c:pt idx="39">
                  <c:v>9.45931227355005</c:v>
                </c:pt>
                <c:pt idx="40">
                  <c:v>9.685895184381765</c:v>
                </c:pt>
                <c:pt idx="41">
                  <c:v>9.91121427018697</c:v>
                </c:pt>
                <c:pt idx="42">
                  <c:v>10.13523133220592</c:v>
                </c:pt>
                <c:pt idx="43">
                  <c:v>10.35790765185084</c:v>
                </c:pt>
                <c:pt idx="44">
                  <c:v>10.57920397430276</c:v>
                </c:pt>
                <c:pt idx="45">
                  <c:v>10.79908049184625</c:v>
                </c:pt>
                <c:pt idx="46">
                  <c:v>11.0174968269396</c:v>
                </c:pt>
                <c:pt idx="47">
                  <c:v>11.23441201501492</c:v>
                </c:pt>
                <c:pt idx="48">
                  <c:v>11.44978448700578</c:v>
                </c:pt>
                <c:pt idx="49">
                  <c:v>11.66357205159907</c:v>
                </c:pt>
                <c:pt idx="50">
                  <c:v>11.87573187720824</c:v>
                </c:pt>
                <c:pt idx="51">
                  <c:v>12.08622047366677</c:v>
                </c:pt>
                <c:pt idx="52">
                  <c:v>12.29499367363905</c:v>
                </c:pt>
                <c:pt idx="53">
                  <c:v>12.50200661375002</c:v>
                </c:pt>
                <c:pt idx="54">
                  <c:v>12.70721371543088</c:v>
                </c:pt>
                <c:pt idx="55">
                  <c:v>12.91056866548385</c:v>
                </c:pt>
                <c:pt idx="56">
                  <c:v>13.11202439636671</c:v>
                </c:pt>
                <c:pt idx="57">
                  <c:v>13.31153306619887</c:v>
                </c:pt>
                <c:pt idx="58">
                  <c:v>13.50904603849418</c:v>
                </c:pt>
                <c:pt idx="59">
                  <c:v>13.7045138616235</c:v>
                </c:pt>
                <c:pt idx="60">
                  <c:v>13.89788624801396</c:v>
                </c:pt>
                <c:pt idx="61">
                  <c:v>14.08911205309155</c:v>
                </c:pt>
                <c:pt idx="62">
                  <c:v>14.27813925397577</c:v>
                </c:pt>
                <c:pt idx="63">
                  <c:v>14.46491492793705</c:v>
                </c:pt>
                <c:pt idx="64">
                  <c:v>14.64938523062757</c:v>
                </c:pt>
                <c:pt idx="65">
                  <c:v>14.83149537410125</c:v>
                </c:pt>
                <c:pt idx="66">
                  <c:v>15.01118960463622</c:v>
                </c:pt>
                <c:pt idx="67">
                  <c:v>15.18841118037977</c:v>
                </c:pt>
                <c:pt idx="68">
                  <c:v>15.36310234883491</c:v>
                </c:pt>
                <c:pt idx="69">
                  <c:v>15.53520432421168</c:v>
                </c:pt>
                <c:pt idx="70">
                  <c:v>15.70465726466876</c:v>
                </c:pt>
                <c:pt idx="71">
                  <c:v>15.87140024947372</c:v>
                </c:pt>
                <c:pt idx="72">
                  <c:v>16.03537125611388</c:v>
                </c:pt>
                <c:pt idx="73">
                  <c:v>16.19650713739266</c:v>
                </c:pt>
                <c:pt idx="74">
                  <c:v>16.35474359855061</c:v>
                </c:pt>
                <c:pt idx="75">
                  <c:v>16.51001517445344</c:v>
                </c:pt>
                <c:pt idx="76">
                  <c:v>16.66225520689467</c:v>
                </c:pt>
                <c:pt idx="77">
                  <c:v>16.81139582206444</c:v>
                </c:pt>
                <c:pt idx="78">
                  <c:v>16.95736790824123</c:v>
                </c:pt>
                <c:pt idx="79">
                  <c:v>17.10010109376847</c:v>
                </c:pt>
                <c:pt idx="80">
                  <c:v>17.23952372538335</c:v>
                </c:pt>
                <c:pt idx="81">
                  <c:v>17.37556284697265</c:v>
                </c:pt>
                <c:pt idx="82">
                  <c:v>17.50814417883452</c:v>
                </c:pt>
                <c:pt idx="83">
                  <c:v>17.63719209753464</c:v>
                </c:pt>
                <c:pt idx="84">
                  <c:v>17.76262961645081</c:v>
                </c:pt>
                <c:pt idx="85">
                  <c:v>17.88437836710868</c:v>
                </c:pt>
                <c:pt idx="86">
                  <c:v>18.00235858141994</c:v>
                </c:pt>
                <c:pt idx="87">
                  <c:v>18.11648907494289</c:v>
                </c:pt>
                <c:pt idx="88">
                  <c:v>18.22668723129499</c:v>
                </c:pt>
                <c:pt idx="89">
                  <c:v>18.33286898785745</c:v>
                </c:pt>
                <c:pt idx="90">
                  <c:v>18.43494882292202</c:v>
                </c:pt>
                <c:pt idx="91">
                  <c:v>18.53283974444269</c:v>
                </c:pt>
                <c:pt idx="92">
                  <c:v>18.6264532805655</c:v>
                </c:pt>
                <c:pt idx="93">
                  <c:v>18.71569947212423</c:v>
                </c:pt>
                <c:pt idx="94">
                  <c:v>18.80048686730164</c:v>
                </c:pt>
                <c:pt idx="95">
                  <c:v>18.88072251867068</c:v>
                </c:pt>
                <c:pt idx="96">
                  <c:v>18.95631198284611</c:v>
                </c:pt>
                <c:pt idx="97">
                  <c:v>19.02715932298964</c:v>
                </c:pt>
                <c:pt idx="98">
                  <c:v>19.09316711443212</c:v>
                </c:pt>
                <c:pt idx="99">
                  <c:v>19.15423645368913</c:v>
                </c:pt>
                <c:pt idx="100">
                  <c:v>19.21026697116782</c:v>
                </c:pt>
                <c:pt idx="101">
                  <c:v>19.26115684787877</c:v>
                </c:pt>
                <c:pt idx="102">
                  <c:v>19.30680283648659</c:v>
                </c:pt>
                <c:pt idx="103">
                  <c:v>19.34710028705411</c:v>
                </c:pt>
                <c:pt idx="104">
                  <c:v>19.38194317785243</c:v>
                </c:pt>
                <c:pt idx="105">
                  <c:v>19.41122415163313</c:v>
                </c:pt>
                <c:pt idx="106">
                  <c:v>19.43483455777793</c:v>
                </c:pt>
                <c:pt idx="107">
                  <c:v>19.45266450076386</c:v>
                </c:pt>
                <c:pt idx="108">
                  <c:v>19.46460289540383</c:v>
                </c:pt>
                <c:pt idx="109">
                  <c:v>19.47053752934331</c:v>
                </c:pt>
                <c:pt idx="110">
                  <c:v>19.47035513331724</c:v>
                </c:pt>
                <c:pt idx="111">
                  <c:v>19.46394145969169</c:v>
                </c:pt>
                <c:pt idx="112">
                  <c:v>19.45118136983577</c:v>
                </c:pt>
                <c:pt idx="113">
                  <c:v>19.4319589308905</c:v>
                </c:pt>
                <c:pt idx="114">
                  <c:v>19.40615752251906</c:v>
                </c:pt>
                <c:pt idx="115">
                  <c:v>19.37365995424173</c:v>
                </c:pt>
                <c:pt idx="116">
                  <c:v>19.33434859397481</c:v>
                </c:pt>
                <c:pt idx="117">
                  <c:v>19.28810550840543</c:v>
                </c:pt>
                <c:pt idx="118">
                  <c:v>19.23481261584735</c:v>
                </c:pt>
                <c:pt idx="119">
                  <c:v>19.17435185222875</c:v>
                </c:pt>
                <c:pt idx="120">
                  <c:v>19.10660535086909</c:v>
                </c:pt>
                <c:pt idx="121">
                  <c:v>19.03145563670101</c:v>
                </c:pt>
                <c:pt idx="122">
                  <c:v>18.94878583558913</c:v>
                </c:pt>
                <c:pt idx="123">
                  <c:v>18.85847989938619</c:v>
                </c:pt>
                <c:pt idx="124">
                  <c:v>18.76042284735034</c:v>
                </c:pt>
                <c:pt idx="125">
                  <c:v>18.65450102452383</c:v>
                </c:pt>
                <c:pt idx="126">
                  <c:v>18.54060237763802</c:v>
                </c:pt>
                <c:pt idx="127">
                  <c:v>18.41861674907265</c:v>
                </c:pt>
                <c:pt idx="128">
                  <c:v>18.28843618934087</c:v>
                </c:pt>
                <c:pt idx="129">
                  <c:v>18.14995528851345</c:v>
                </c:pt>
                <c:pt idx="130">
                  <c:v>18.00307152691731</c:v>
                </c:pt>
                <c:pt idx="131">
                  <c:v>17.84768564536083</c:v>
                </c:pt>
                <c:pt idx="132">
                  <c:v>17.68370203503218</c:v>
                </c:pt>
                <c:pt idx="133">
                  <c:v>17.51102914710633</c:v>
                </c:pt>
                <c:pt idx="134">
                  <c:v>17.32957992196085</c:v>
                </c:pt>
                <c:pt idx="135">
                  <c:v>17.13927223775612</c:v>
                </c:pt>
                <c:pt idx="136">
                  <c:v>16.94002937796906</c:v>
                </c:pt>
                <c:pt idx="137">
                  <c:v>16.7317805172887</c:v>
                </c:pt>
                <c:pt idx="138">
                  <c:v>16.51446122508024</c:v>
                </c:pt>
                <c:pt idx="139">
                  <c:v>16.28801398541049</c:v>
                </c:pt>
                <c:pt idx="140">
                  <c:v>16.05238873238789</c:v>
                </c:pt>
                <c:pt idx="141">
                  <c:v>15.80754339932147</c:v>
                </c:pt>
                <c:pt idx="142">
                  <c:v>15.5534444799343</c:v>
                </c:pt>
                <c:pt idx="143">
                  <c:v>15.29006759958285</c:v>
                </c:pt>
                <c:pt idx="144">
                  <c:v>15.01739809413996</c:v>
                </c:pt>
                <c:pt idx="145">
                  <c:v>14.7354315938901</c:v>
                </c:pt>
                <c:pt idx="146">
                  <c:v>14.44417460947337</c:v>
                </c:pt>
                <c:pt idx="147">
                  <c:v>14.1436451165947</c:v>
                </c:pt>
                <c:pt idx="148">
                  <c:v>13.83387313589609</c:v>
                </c:pt>
                <c:pt idx="149">
                  <c:v>13.51490130407298</c:v>
                </c:pt>
                <c:pt idx="150">
                  <c:v>13.1867854320135</c:v>
                </c:pt>
                <c:pt idx="151">
                  <c:v>12.84959504544347</c:v>
                </c:pt>
                <c:pt idx="152">
                  <c:v>12.50341390329554</c:v>
                </c:pt>
                <c:pt idx="153">
                  <c:v>12.14834048877546</c:v>
                </c:pt>
                <c:pt idx="154">
                  <c:v>11.78448846789389</c:v>
                </c:pt>
                <c:pt idx="155">
                  <c:v>11.4119871100674</c:v>
                </c:pt>
                <c:pt idx="156">
                  <c:v>11.03098166527813</c:v>
                </c:pt>
                <c:pt idx="157">
                  <c:v>10.64163369222373</c:v>
                </c:pt>
                <c:pt idx="158">
                  <c:v>10.24412133189842</c:v>
                </c:pt>
                <c:pt idx="159">
                  <c:v>9.8386395211207</c:v>
                </c:pt>
                <c:pt idx="160">
                  <c:v>9.42540014068282</c:v>
                </c:pt>
                <c:pt idx="161">
                  <c:v>9.004632093030666</c:v>
                </c:pt>
                <c:pt idx="162">
                  <c:v>8.57658130470822</c:v>
                </c:pt>
                <c:pt idx="163">
                  <c:v>8.14151064921295</c:v>
                </c:pt>
                <c:pt idx="164">
                  <c:v>7.699699786407498</c:v>
                </c:pt>
                <c:pt idx="165">
                  <c:v>7.251444915226868</c:v>
                </c:pt>
                <c:pt idx="166">
                  <c:v>6.797058437092007</c:v>
                </c:pt>
                <c:pt idx="167">
                  <c:v>6.33686852819984</c:v>
                </c:pt>
                <c:pt idx="168">
                  <c:v>5.871218619686667</c:v>
                </c:pt>
                <c:pt idx="169">
                  <c:v>5.40046678555912</c:v>
                </c:pt>
                <c:pt idx="170">
                  <c:v>4.924985039227236</c:v>
                </c:pt>
                <c:pt idx="171">
                  <c:v>4.44515854046394</c:v>
                </c:pt>
                <c:pt idx="172">
                  <c:v>3.961384715620426</c:v>
                </c:pt>
                <c:pt idx="173">
                  <c:v>3.47407229494106</c:v>
                </c:pt>
                <c:pt idx="174">
                  <c:v>2.983640271831725</c:v>
                </c:pt>
                <c:pt idx="175">
                  <c:v>2.490516789894384</c:v>
                </c:pt>
                <c:pt idx="176">
                  <c:v>1.995137964486783</c:v>
                </c:pt>
                <c:pt idx="177">
                  <c:v>1.497946646402794</c:v>
                </c:pt>
                <c:pt idx="178">
                  <c:v>0.999391136060272</c:v>
                </c:pt>
                <c:pt idx="179">
                  <c:v>0.499923857243398</c:v>
                </c:pt>
                <c:pt idx="180">
                  <c:v>0.0</c:v>
                </c:pt>
              </c:numCache>
            </c:numRef>
          </c:yVal>
          <c:smooth val="1"/>
        </c:ser>
        <c:ser>
          <c:idx val="3"/>
          <c:order val="3"/>
          <c:tx>
            <c:v>TSR=4</c:v>
          </c:tx>
          <c:spPr>
            <a:ln w="12700">
              <a:solidFill>
                <a:srgbClr val="FF603F"/>
              </a:solidFill>
            </a:ln>
          </c:spPr>
          <c:marker>
            <c:symbol val="none"/>
          </c:marker>
          <c:xVal>
            <c:numRef>
              <c:f>Sheet1!$A$8:$A$188</c:f>
              <c:numCache>
                <c:formatCode>General</c:formatCode>
                <c:ptCount val="18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</c:numCache>
            </c:numRef>
          </c:xVal>
          <c:yVal>
            <c:numRef>
              <c:f>Sheet1!$I$8:$I$188</c:f>
              <c:numCache>
                <c:formatCode>0.0</c:formatCode>
                <c:ptCount val="181"/>
                <c:pt idx="0">
                  <c:v>0.0</c:v>
                </c:pt>
                <c:pt idx="1">
                  <c:v>0.199995126054993</c:v>
                </c:pt>
                <c:pt idx="2">
                  <c:v>0.399961006785203</c:v>
                </c:pt>
                <c:pt idx="3">
                  <c:v>0.599868388678006</c:v>
                </c:pt>
                <c:pt idx="4">
                  <c:v>0.799688001822281</c:v>
                </c:pt>
                <c:pt idx="5">
                  <c:v>0.999390551713651</c:v>
                </c:pt>
                <c:pt idx="6">
                  <c:v>1.198946711044736</c:v>
                </c:pt>
                <c:pt idx="7">
                  <c:v>1.398327111497872</c:v>
                </c:pt>
                <c:pt idx="8">
                  <c:v>1.597502335521673</c:v>
                </c:pt>
                <c:pt idx="9">
                  <c:v>1.796442908099256</c:v>
                </c:pt>
                <c:pt idx="10">
                  <c:v>1.995119288508664</c:v>
                </c:pt>
                <c:pt idx="11">
                  <c:v>2.193501862067001</c:v>
                </c:pt>
                <c:pt idx="12">
                  <c:v>2.391560931860217</c:v>
                </c:pt>
                <c:pt idx="13">
                  <c:v>2.58926671046156</c:v>
                </c:pt>
                <c:pt idx="14">
                  <c:v>2.786589311626033</c:v>
                </c:pt>
                <c:pt idx="15">
                  <c:v>2.983498741973214</c:v>
                </c:pt>
                <c:pt idx="16">
                  <c:v>3.1799648926455</c:v>
                </c:pt>
                <c:pt idx="17">
                  <c:v>3.375957530950127</c:v>
                </c:pt>
                <c:pt idx="18">
                  <c:v>3.571446291975619</c:v>
                </c:pt>
                <c:pt idx="19">
                  <c:v>3.76640067018835</c:v>
                </c:pt>
                <c:pt idx="20">
                  <c:v>3.960790011005512</c:v>
                </c:pt>
                <c:pt idx="21">
                  <c:v>4.154583502343047</c:v>
                </c:pt>
                <c:pt idx="22">
                  <c:v>4.347750166139543</c:v>
                </c:pt>
                <c:pt idx="23">
                  <c:v>4.540258849856651</c:v>
                </c:pt>
                <c:pt idx="24">
                  <c:v>4.732078217951908</c:v>
                </c:pt>
                <c:pt idx="25">
                  <c:v>4.923176743328517</c:v>
                </c:pt>
                <c:pt idx="26">
                  <c:v>5.113522698758596</c:v>
                </c:pt>
                <c:pt idx="27">
                  <c:v>5.303084148282378</c:v>
                </c:pt>
                <c:pt idx="28">
                  <c:v>5.49182893858327</c:v>
                </c:pt>
                <c:pt idx="29">
                  <c:v>5.679724690337531</c:v>
                </c:pt>
                <c:pt idx="30">
                  <c:v>5.86673878954388</c:v>
                </c:pt>
                <c:pt idx="31">
                  <c:v>6.052838378829532</c:v>
                </c:pt>
                <c:pt idx="32">
                  <c:v>6.237990348736671</c:v>
                </c:pt>
                <c:pt idx="33">
                  <c:v>6.422161328990638</c:v>
                </c:pt>
                <c:pt idx="34">
                  <c:v>6.605317679751999</c:v>
                </c:pt>
                <c:pt idx="35">
                  <c:v>6.787425482853933</c:v>
                </c:pt>
                <c:pt idx="36">
                  <c:v>6.96845053302864</c:v>
                </c:pt>
                <c:pt idx="37">
                  <c:v>7.14835832912537</c:v>
                </c:pt>
                <c:pt idx="38">
                  <c:v>7.327114065323385</c:v>
                </c:pt>
                <c:pt idx="39">
                  <c:v>7.504682622344</c:v>
                </c:pt>
                <c:pt idx="40">
                  <c:v>7.681028558665149</c:v>
                </c:pt>
                <c:pt idx="41">
                  <c:v>7.85611610174502</c:v>
                </c:pt>
                <c:pt idx="42">
                  <c:v>8.029909139257336</c:v>
                </c:pt>
                <c:pt idx="43">
                  <c:v>8.20237121034626</c:v>
                </c:pt>
                <c:pt idx="44">
                  <c:v>8.37346549690596</c:v>
                </c:pt>
                <c:pt idx="45">
                  <c:v>8.543154814892266</c:v>
                </c:pt>
                <c:pt idx="46">
                  <c:v>8.711401605673398</c:v>
                </c:pt>
                <c:pt idx="47">
                  <c:v>8.878167927428078</c:v>
                </c:pt>
                <c:pt idx="48">
                  <c:v>9.043415446600017</c:v>
                </c:pt>
                <c:pt idx="49">
                  <c:v>9.207105429417918</c:v>
                </c:pt>
                <c:pt idx="50">
                  <c:v>9.369198733491657</c:v>
                </c:pt>
                <c:pt idx="51">
                  <c:v>9.529655799495255</c:v>
                </c:pt>
                <c:pt idx="52">
                  <c:v>9.6884366429494</c:v>
                </c:pt>
                <c:pt idx="53">
                  <c:v>9.8455008461151</c:v>
                </c:pt>
                <c:pt idx="54">
                  <c:v>10.00080755001373</c:v>
                </c:pt>
                <c:pt idx="55">
                  <c:v>10.15431544658736</c:v>
                </c:pt>
                <c:pt idx="56">
                  <c:v>10.30598277101523</c:v>
                </c:pt>
                <c:pt idx="57">
                  <c:v>10.45576729420418</c:v>
                </c:pt>
                <c:pt idx="58">
                  <c:v>10.60362631547024</c:v>
                </c:pt>
                <c:pt idx="59">
                  <c:v>10.7495166554311</c:v>
                </c:pt>
                <c:pt idx="60">
                  <c:v>10.89339464913094</c:v>
                </c:pt>
                <c:pt idx="61">
                  <c:v>11.03521613941817</c:v>
                </c:pt>
                <c:pt idx="62">
                  <c:v>11.17493647060125</c:v>
                </c:pt>
                <c:pt idx="63">
                  <c:v>11.31251048240635</c:v>
                </c:pt>
                <c:pt idx="64">
                  <c:v>11.44789250426421</c:v>
                </c:pt>
                <c:pt idx="65">
                  <c:v>11.58103634995382</c:v>
                </c:pt>
                <c:pt idx="66">
                  <c:v>11.71189531263382</c:v>
                </c:pt>
                <c:pt idx="67">
                  <c:v>11.84042216029235</c:v>
                </c:pt>
                <c:pt idx="68">
                  <c:v>11.96656913165002</c:v>
                </c:pt>
                <c:pt idx="69">
                  <c:v>12.09028793255065</c:v>
                </c:pt>
                <c:pt idx="70">
                  <c:v>12.21152973287872</c:v>
                </c:pt>
                <c:pt idx="71">
                  <c:v>12.33024516404255</c:v>
                </c:pt>
                <c:pt idx="72">
                  <c:v>12.44638431706522</c:v>
                </c:pt>
                <c:pt idx="73">
                  <c:v>12.55989674132855</c:v>
                </c:pt>
                <c:pt idx="74">
                  <c:v>12.6707314440161</c:v>
                </c:pt>
                <c:pt idx="75">
                  <c:v>12.77883689030541</c:v>
                </c:pt>
                <c:pt idx="76">
                  <c:v>12.88416100436022</c:v>
                </c:pt>
                <c:pt idx="77">
                  <c:v>12.98665117117912</c:v>
                </c:pt>
                <c:pt idx="78">
                  <c:v>13.08625423935603</c:v>
                </c:pt>
                <c:pt idx="79">
                  <c:v>13.18291652481452</c:v>
                </c:pt>
                <c:pt idx="80">
                  <c:v>13.27658381557831</c:v>
                </c:pt>
                <c:pt idx="81">
                  <c:v>13.3672013776442</c:v>
                </c:pt>
                <c:pt idx="82">
                  <c:v>13.45471396202727</c:v>
                </c:pt>
                <c:pt idx="83">
                  <c:v>13.53906581305037</c:v>
                </c:pt>
                <c:pt idx="84">
                  <c:v>13.62020067795428</c:v>
                </c:pt>
                <c:pt idx="85">
                  <c:v>13.69806181790656</c:v>
                </c:pt>
                <c:pt idx="86">
                  <c:v>13.77259202049288</c:v>
                </c:pt>
                <c:pt idx="87">
                  <c:v>13.84373361377527</c:v>
                </c:pt>
                <c:pt idx="88">
                  <c:v>13.91142848200745</c:v>
                </c:pt>
                <c:pt idx="89">
                  <c:v>13.97561808309932</c:v>
                </c:pt>
                <c:pt idx="90">
                  <c:v>14.03624346792647</c:v>
                </c:pt>
                <c:pt idx="91">
                  <c:v>14.09324530158482</c:v>
                </c:pt>
                <c:pt idx="92">
                  <c:v>14.14656388669231</c:v>
                </c:pt>
                <c:pt idx="93">
                  <c:v>14.19613918884416</c:v>
                </c:pt>
                <c:pt idx="94">
                  <c:v>14.24191086433092</c:v>
                </c:pt>
                <c:pt idx="95">
                  <c:v>14.28381829023121</c:v>
                </c:pt>
                <c:pt idx="96">
                  <c:v>14.32180059699473</c:v>
                </c:pt>
                <c:pt idx="97">
                  <c:v>14.3557967036339</c:v>
                </c:pt>
                <c:pt idx="98">
                  <c:v>14.38574535564368</c:v>
                </c:pt>
                <c:pt idx="99">
                  <c:v>14.41158516577357</c:v>
                </c:pt>
                <c:pt idx="100">
                  <c:v>14.43325465777584</c:v>
                </c:pt>
                <c:pt idx="101">
                  <c:v>14.45069231325674</c:v>
                </c:pt>
                <c:pt idx="102">
                  <c:v>14.46383662175856</c:v>
                </c:pt>
                <c:pt idx="103">
                  <c:v>14.47262613420127</c:v>
                </c:pt>
                <c:pt idx="104">
                  <c:v>14.47699951981183</c:v>
                </c:pt>
                <c:pt idx="105">
                  <c:v>14.47689562667077</c:v>
                </c:pt>
                <c:pt idx="106">
                  <c:v>14.47225354600314</c:v>
                </c:pt>
                <c:pt idx="107">
                  <c:v>14.46301268033994</c:v>
                </c:pt>
                <c:pt idx="108">
                  <c:v>14.44911281567396</c:v>
                </c:pt>
                <c:pt idx="109">
                  <c:v>14.4304941977304</c:v>
                </c:pt>
                <c:pt idx="110">
                  <c:v>14.40709761246793</c:v>
                </c:pt>
                <c:pt idx="111">
                  <c:v>14.37886447092236</c:v>
                </c:pt>
                <c:pt idx="112">
                  <c:v>14.34573689849606</c:v>
                </c:pt>
                <c:pt idx="113">
                  <c:v>14.30765782879145</c:v>
                </c:pt>
                <c:pt idx="114">
                  <c:v>14.2645711020762</c:v>
                </c:pt>
                <c:pt idx="115">
                  <c:v>14.21642156845806</c:v>
                </c:pt>
                <c:pt idx="116">
                  <c:v>14.1631551958355</c:v>
                </c:pt>
                <c:pt idx="117">
                  <c:v>14.10471918267721</c:v>
                </c:pt>
                <c:pt idx="118">
                  <c:v>14.04106207566847</c:v>
                </c:pt>
                <c:pt idx="119">
                  <c:v>13.97213389224444</c:v>
                </c:pt>
                <c:pt idx="120">
                  <c:v>13.897886248014</c:v>
                </c:pt>
                <c:pt idx="121">
                  <c:v>13.81827248905512</c:v>
                </c:pt>
                <c:pt idx="122">
                  <c:v>13.7332478290412</c:v>
                </c:pt>
                <c:pt idx="123">
                  <c:v>13.64276949113281</c:v>
                </c:pt>
                <c:pt idx="124">
                  <c:v>13.54679685454277</c:v>
                </c:pt>
                <c:pt idx="125">
                  <c:v>13.44529160565252</c:v>
                </c:pt>
                <c:pt idx="126">
                  <c:v>13.3382178935289</c:v>
                </c:pt>
                <c:pt idx="127">
                  <c:v>13.22554248965354</c:v>
                </c:pt>
                <c:pt idx="128">
                  <c:v>13.1072349516449</c:v>
                </c:pt>
                <c:pt idx="129">
                  <c:v>12.98326779071362</c:v>
                </c:pt>
                <c:pt idx="130">
                  <c:v>12.85361664255194</c:v>
                </c:pt>
                <c:pt idx="131">
                  <c:v>12.71826044131746</c:v>
                </c:pt>
                <c:pt idx="132">
                  <c:v>12.57718159632588</c:v>
                </c:pt>
                <c:pt idx="133">
                  <c:v>12.43036617102476</c:v>
                </c:pt>
                <c:pt idx="134">
                  <c:v>12.27780406377123</c:v>
                </c:pt>
                <c:pt idx="135">
                  <c:v>12.11948918988964</c:v>
                </c:pt>
                <c:pt idx="136">
                  <c:v>11.95541966443674</c:v>
                </c:pt>
                <c:pt idx="137">
                  <c:v>11.7855979850509</c:v>
                </c:pt>
                <c:pt idx="138">
                  <c:v>11.61003121421372</c:v>
                </c:pt>
                <c:pt idx="139">
                  <c:v>11.42873116020145</c:v>
                </c:pt>
                <c:pt idx="140">
                  <c:v>11.2417145559561</c:v>
                </c:pt>
                <c:pt idx="141">
                  <c:v>11.049003235056</c:v>
                </c:pt>
                <c:pt idx="142">
                  <c:v>10.85062430392241</c:v>
                </c:pt>
                <c:pt idx="143">
                  <c:v>10.64661030935187</c:v>
                </c:pt>
                <c:pt idx="144">
                  <c:v>10.43699940042686</c:v>
                </c:pt>
                <c:pt idx="145">
                  <c:v>10.22183548381465</c:v>
                </c:pt>
                <c:pt idx="146">
                  <c:v>10.00116837143735</c:v>
                </c:pt>
                <c:pt idx="147">
                  <c:v>9.775053919464852</c:v>
                </c:pt>
                <c:pt idx="148">
                  <c:v>9.543554157558736</c:v>
                </c:pt>
                <c:pt idx="149">
                  <c:v>9.306737407284138</c:v>
                </c:pt>
                <c:pt idx="150">
                  <c:v>9.064678388593572</c:v>
                </c:pt>
                <c:pt idx="151">
                  <c:v>8.81745831328944</c:v>
                </c:pt>
                <c:pt idx="152">
                  <c:v>8.56516496437625</c:v>
                </c:pt>
                <c:pt idx="153">
                  <c:v>8.307892760235448</c:v>
                </c:pt>
                <c:pt idx="154">
                  <c:v>8.04574280257867</c:v>
                </c:pt>
                <c:pt idx="155">
                  <c:v>7.77882290717315</c:v>
                </c:pt>
                <c:pt idx="156">
                  <c:v>7.507247616383249</c:v>
                </c:pt>
                <c:pt idx="157">
                  <c:v>7.23113819262693</c:v>
                </c:pt>
                <c:pt idx="158">
                  <c:v>6.950622591917164</c:v>
                </c:pt>
                <c:pt idx="159">
                  <c:v>6.665835416741635</c:v>
                </c:pt>
                <c:pt idx="160">
                  <c:v>6.376917847619554</c:v>
                </c:pt>
                <c:pt idx="161">
                  <c:v>6.084017552782105</c:v>
                </c:pt>
                <c:pt idx="162">
                  <c:v>5.787288575534372</c:v>
                </c:pt>
                <c:pt idx="163">
                  <c:v>5.4868911989754</c:v>
                </c:pt>
                <c:pt idx="164">
                  <c:v>5.182991787888279</c:v>
                </c:pt>
                <c:pt idx="165">
                  <c:v>4.875762607747207</c:v>
                </c:pt>
                <c:pt idx="166">
                  <c:v>4.565381620938314</c:v>
                </c:pt>
                <c:pt idx="167">
                  <c:v>4.252032260433555</c:v>
                </c:pt>
                <c:pt idx="168">
                  <c:v>3.935903181324635</c:v>
                </c:pt>
                <c:pt idx="169">
                  <c:v>3.61718799076772</c:v>
                </c:pt>
                <c:pt idx="170">
                  <c:v>3.296084957058709</c:v>
                </c:pt>
                <c:pt idx="171">
                  <c:v>2.972796698709754</c:v>
                </c:pt>
                <c:pt idx="172">
                  <c:v>2.647529854552351</c:v>
                </c:pt>
                <c:pt idx="173">
                  <c:v>2.320494736051028</c:v>
                </c:pt>
                <c:pt idx="174">
                  <c:v>1.991904963138788</c:v>
                </c:pt>
                <c:pt idx="175">
                  <c:v>1.66197708504174</c:v>
                </c:pt>
                <c:pt idx="176">
                  <c:v>1.330930187661867</c:v>
                </c:pt>
                <c:pt idx="177">
                  <c:v>0.998985489226161</c:v>
                </c:pt>
                <c:pt idx="178">
                  <c:v>0.666365925988483</c:v>
                </c:pt>
                <c:pt idx="179">
                  <c:v>0.333295729871137</c:v>
                </c:pt>
                <c:pt idx="180">
                  <c:v>0.0</c:v>
                </c:pt>
              </c:numCache>
            </c:numRef>
          </c:yVal>
          <c:smooth val="1"/>
        </c:ser>
        <c:ser>
          <c:idx val="4"/>
          <c:order val="4"/>
          <c:tx>
            <c:v>TSR=5</c:v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Sheet1!$A$8:$A$188</c:f>
              <c:numCache>
                <c:formatCode>General</c:formatCode>
                <c:ptCount val="18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</c:numCache>
            </c:numRef>
          </c:xVal>
          <c:yVal>
            <c:numRef>
              <c:f>Sheet1!$K$8:$K$188</c:f>
              <c:numCache>
                <c:formatCode>0.0</c:formatCode>
                <c:ptCount val="181"/>
                <c:pt idx="0">
                  <c:v>0.0</c:v>
                </c:pt>
                <c:pt idx="1">
                  <c:v>0.16666196573069</c:v>
                </c:pt>
                <c:pt idx="2">
                  <c:v>0.333295724718447</c:v>
                </c:pt>
                <c:pt idx="3">
                  <c:v>0.499873064475977</c:v>
                </c:pt>
                <c:pt idx="4">
                  <c:v>0.666365761081189</c:v>
                </c:pt>
                <c:pt idx="5">
                  <c:v>0.83274557342218</c:v>
                </c:pt>
                <c:pt idx="6">
                  <c:v>0.998984237490203</c:v>
                </c:pt>
                <c:pt idx="7">
                  <c:v>1.165053460660648</c:v>
                </c:pt>
                <c:pt idx="8">
                  <c:v>1.330924915977326</c:v>
                </c:pt>
                <c:pt idx="9">
                  <c:v>1.496570236450916</c:v>
                </c:pt>
                <c:pt idx="10">
                  <c:v>1.661961009359371</c:v>
                </c:pt>
                <c:pt idx="11">
                  <c:v>1.82706877055742</c:v>
                </c:pt>
                <c:pt idx="12">
                  <c:v>1.991864998799667</c:v>
                </c:pt>
                <c:pt idx="13">
                  <c:v>2.156321110071455</c:v>
                </c:pt>
                <c:pt idx="14">
                  <c:v>2.320408451934193</c:v>
                </c:pt>
                <c:pt idx="15">
                  <c:v>2.484098297885567</c:v>
                </c:pt>
                <c:pt idx="16">
                  <c:v>2.64736184173404</c:v>
                </c:pt>
                <c:pt idx="17">
                  <c:v>2.810170191992442</c:v>
                </c:pt>
                <c:pt idx="18">
                  <c:v>2.972494366290928</c:v>
                </c:pt>
                <c:pt idx="19">
                  <c:v>3.134305285811358</c:v>
                </c:pt>
                <c:pt idx="20">
                  <c:v>3.2955737697445</c:v>
                </c:pt>
                <c:pt idx="21">
                  <c:v>3.456270529773878</c:v>
                </c:pt>
                <c:pt idx="22">
                  <c:v>3.616366164586935</c:v>
                </c:pt>
                <c:pt idx="23">
                  <c:v>3.775831154418116</c:v>
                </c:pt>
                <c:pt idx="24">
                  <c:v>3.934635855623726</c:v>
                </c:pt>
                <c:pt idx="25">
                  <c:v>4.092750495293024</c:v>
                </c:pt>
                <c:pt idx="26">
                  <c:v>4.25014516590063</c:v>
                </c:pt>
                <c:pt idx="27">
                  <c:v>4.406789819998223</c:v>
                </c:pt>
                <c:pt idx="28">
                  <c:v>4.562654264954777</c:v>
                </c:pt>
                <c:pt idx="29">
                  <c:v>4.717708157744986</c:v>
                </c:pt>
                <c:pt idx="30">
                  <c:v>4.871920999791843</c:v>
                </c:pt>
                <c:pt idx="31">
                  <c:v>5.025262131866088</c:v>
                </c:pt>
                <c:pt idx="32">
                  <c:v>5.177700729049032</c:v>
                </c:pt>
                <c:pt idx="33">
                  <c:v>5.329205795762024</c:v>
                </c:pt>
                <c:pt idx="34">
                  <c:v>5.479746160865783</c:v>
                </c:pt>
                <c:pt idx="35">
                  <c:v>5.629290472840658</c:v>
                </c:pt>
                <c:pt idx="36">
                  <c:v>5.777807195045916</c:v>
                </c:pt>
                <c:pt idx="37">
                  <c:v>5.925264601070486</c:v>
                </c:pt>
                <c:pt idx="38">
                  <c:v>6.07163077017768</c:v>
                </c:pt>
                <c:pt idx="39">
                  <c:v>6.216873582851797</c:v>
                </c:pt>
                <c:pt idx="40">
                  <c:v>6.360960716454245</c:v>
                </c:pt>
                <c:pt idx="41">
                  <c:v>6.503859640995602</c:v>
                </c:pt>
                <c:pt idx="42">
                  <c:v>6.645537615032055</c:v>
                </c:pt>
                <c:pt idx="43">
                  <c:v>6.785961681694593</c:v>
                </c:pt>
                <c:pt idx="44">
                  <c:v>6.925098664860337</c:v>
                </c:pt>
                <c:pt idx="45">
                  <c:v>7.062915165473528</c:v>
                </c:pt>
                <c:pt idx="46">
                  <c:v>7.199377558028138</c:v>
                </c:pt>
                <c:pt idx="47">
                  <c:v>7.334451987221394</c:v>
                </c:pt>
                <c:pt idx="48">
                  <c:v>7.468104364788475</c:v>
                </c:pt>
                <c:pt idx="49">
                  <c:v>7.600300366531251</c:v>
                </c:pt>
                <c:pt idx="50">
                  <c:v>7.731005429551883</c:v>
                </c:pt>
                <c:pt idx="51">
                  <c:v>7.860184749704635</c:v>
                </c:pt>
                <c:pt idx="52">
                  <c:v>7.987803279278295</c:v>
                </c:pt>
                <c:pt idx="53">
                  <c:v>8.11382572492492</c:v>
                </c:pt>
                <c:pt idx="54">
                  <c:v>8.238216545846668</c:v>
                </c:pt>
                <c:pt idx="55">
                  <c:v>8.36093995225927</c:v>
                </c:pt>
                <c:pt idx="56">
                  <c:v>8.481959904145444</c:v>
                </c:pt>
                <c:pt idx="57">
                  <c:v>8.601240110316268</c:v>
                </c:pt>
                <c:pt idx="58">
                  <c:v>8.718744027798451</c:v>
                </c:pt>
                <c:pt idx="59">
                  <c:v>8.83443486156463</c:v>
                </c:pt>
                <c:pt idx="60">
                  <c:v>8.948275564627067</c:v>
                </c:pt>
                <c:pt idx="61">
                  <c:v>9.06022883851362</c:v>
                </c:pt>
                <c:pt idx="62">
                  <c:v>9.170257134148087</c:v>
                </c:pt>
                <c:pt idx="63">
                  <c:v>9.278322653155248</c:v>
                </c:pt>
                <c:pt idx="64">
                  <c:v>9.384387349615101</c:v>
                </c:pt>
                <c:pt idx="65">
                  <c:v>9.488412932287356</c:v>
                </c:pt>
                <c:pt idx="66">
                  <c:v>9.590360867334013</c:v>
                </c:pt>
                <c:pt idx="67">
                  <c:v>9.690192381561798</c:v>
                </c:pt>
                <c:pt idx="68">
                  <c:v>9.787868466214347</c:v>
                </c:pt>
                <c:pt idx="69">
                  <c:v>9.883349881339622</c:v>
                </c:pt>
                <c:pt idx="70">
                  <c:v>9.976597160761054</c:v>
                </c:pt>
                <c:pt idx="71">
                  <c:v>10.06757061768357</c:v>
                </c:pt>
                <c:pt idx="72">
                  <c:v>10.15623035096273</c:v>
                </c:pt>
                <c:pt idx="73">
                  <c:v>10.24253625207081</c:v>
                </c:pt>
                <c:pt idx="74">
                  <c:v>10.3264480127906</c:v>
                </c:pt>
                <c:pt idx="75">
                  <c:v>10.40792513367212</c:v>
                </c:pt>
                <c:pt idx="76">
                  <c:v>10.48692693328535</c:v>
                </c:pt>
                <c:pt idx="77">
                  <c:v>10.56341255830638</c:v>
                </c:pt>
                <c:pt idx="78">
                  <c:v>10.63734099447229</c:v>
                </c:pt>
                <c:pt idx="79">
                  <c:v>10.70867107844326</c:v>
                </c:pt>
                <c:pt idx="80">
                  <c:v>10.77736151061022</c:v>
                </c:pt>
                <c:pt idx="81">
                  <c:v>10.84337086888775</c:v>
                </c:pt>
                <c:pt idx="82">
                  <c:v>10.90665762353256</c:v>
                </c:pt>
                <c:pt idx="83">
                  <c:v>10.96718015302934</c:v>
                </c:pt>
                <c:pt idx="84">
                  <c:v>11.02489676108496</c:v>
                </c:pt>
                <c:pt idx="85">
                  <c:v>11.07976569477545</c:v>
                </c:pt>
                <c:pt idx="86">
                  <c:v>11.13174516388747</c:v>
                </c:pt>
                <c:pt idx="87">
                  <c:v>11.18079336149982</c:v>
                </c:pt>
                <c:pt idx="88">
                  <c:v>11.22686848584832</c:v>
                </c:pt>
                <c:pt idx="89">
                  <c:v>11.26992876352002</c:v>
                </c:pt>
                <c:pt idx="90">
                  <c:v>11.30993247402023</c:v>
                </c:pt>
                <c:pt idx="91">
                  <c:v>11.34683797575961</c:v>
                </c:pt>
                <c:pt idx="92">
                  <c:v>11.38060373350464</c:v>
                </c:pt>
                <c:pt idx="93">
                  <c:v>11.41118834733785</c:v>
                </c:pt>
                <c:pt idx="94">
                  <c:v>11.43855058317161</c:v>
                </c:pt>
                <c:pt idx="95">
                  <c:v>11.46264940485917</c:v>
                </c:pt>
                <c:pt idx="96">
                  <c:v>11.48344400794785</c:v>
                </c:pt>
                <c:pt idx="97">
                  <c:v>11.50089385511481</c:v>
                </c:pt>
                <c:pt idx="98">
                  <c:v>11.51495871332742</c:v>
                </c:pt>
                <c:pt idx="99">
                  <c:v>11.52559869276738</c:v>
                </c:pt>
                <c:pt idx="100">
                  <c:v>11.53277428755673</c:v>
                </c:pt>
                <c:pt idx="101">
                  <c:v>11.53644641832107</c:v>
                </c:pt>
                <c:pt idx="102">
                  <c:v>11.53657647662235</c:v>
                </c:pt>
                <c:pt idx="103">
                  <c:v>11.53312637129377</c:v>
                </c:pt>
                <c:pt idx="104">
                  <c:v>11.52605857670157</c:v>
                </c:pt>
                <c:pt idx="105">
                  <c:v>11.51533618295927</c:v>
                </c:pt>
                <c:pt idx="106">
                  <c:v>11.50092294811302</c:v>
                </c:pt>
                <c:pt idx="107">
                  <c:v>11.48278335231435</c:v>
                </c:pt>
                <c:pt idx="108">
                  <c:v>11.46088265398963</c:v>
                </c:pt>
                <c:pt idx="109">
                  <c:v>11.43518694801324</c:v>
                </c:pt>
                <c:pt idx="110">
                  <c:v>11.40566322588223</c:v>
                </c:pt>
                <c:pt idx="111">
                  <c:v>11.37227943788665</c:v>
                </c:pt>
                <c:pt idx="112">
                  <c:v>11.33500455726118</c:v>
                </c:pt>
                <c:pt idx="113">
                  <c:v>11.29380864629791</c:v>
                </c:pt>
                <c:pt idx="114">
                  <c:v>11.24866292439023</c:v>
                </c:pt>
                <c:pt idx="115">
                  <c:v>11.19953983797131</c:v>
                </c:pt>
                <c:pt idx="116">
                  <c:v>11.14641313229938</c:v>
                </c:pt>
                <c:pt idx="117">
                  <c:v>11.08925792503546</c:v>
                </c:pt>
                <c:pt idx="118">
                  <c:v>11.02805078154516</c:v>
                </c:pt>
                <c:pt idx="119">
                  <c:v>10.96276979184882</c:v>
                </c:pt>
                <c:pt idx="120">
                  <c:v>10.8933946491309</c:v>
                </c:pt>
                <c:pt idx="121">
                  <c:v>10.8199067297083</c:v>
                </c:pt>
                <c:pt idx="122">
                  <c:v>10.74228917434436</c:v>
                </c:pt>
                <c:pt idx="123">
                  <c:v>10.66052697078452</c:v>
                </c:pt>
                <c:pt idx="124">
                  <c:v>10.57460703737188</c:v>
                </c:pt>
                <c:pt idx="125">
                  <c:v>10.48451830759202</c:v>
                </c:pt>
                <c:pt idx="126">
                  <c:v>10.39025181537905</c:v>
                </c:pt>
                <c:pt idx="127">
                  <c:v>10.29180078100148</c:v>
                </c:pt>
                <c:pt idx="128">
                  <c:v>10.1891606973313</c:v>
                </c:pt>
                <c:pt idx="129">
                  <c:v>10.08232941628565</c:v>
                </c:pt>
                <c:pt idx="130">
                  <c:v>9.971307235213487</c:v>
                </c:pt>
                <c:pt idx="131">
                  <c:v>9.85609698298707</c:v>
                </c:pt>
                <c:pt idx="132">
                  <c:v>9.736704105540798</c:v>
                </c:pt>
                <c:pt idx="133">
                  <c:v>9.61313675058637</c:v>
                </c:pt>
                <c:pt idx="134">
                  <c:v>9.48540585121871</c:v>
                </c:pt>
                <c:pt idx="135">
                  <c:v>9.353525208112047</c:v>
                </c:pt>
                <c:pt idx="136">
                  <c:v>9.217511569992402</c:v>
                </c:pt>
                <c:pt idx="137">
                  <c:v>9.077384712061775</c:v>
                </c:pt>
                <c:pt idx="138">
                  <c:v>8.933167512033282</c:v>
                </c:pt>
                <c:pt idx="139">
                  <c:v>8.784886023429157</c:v>
                </c:pt>
                <c:pt idx="140">
                  <c:v>8.63256954578245</c:v>
                </c:pt>
                <c:pt idx="141">
                  <c:v>8.476250691373701</c:v>
                </c:pt>
                <c:pt idx="142">
                  <c:v>8.315965448128302</c:v>
                </c:pt>
                <c:pt idx="143">
                  <c:v>8.151753238294523</c:v>
                </c:pt>
                <c:pt idx="144">
                  <c:v>7.983656972517203</c:v>
                </c:pt>
                <c:pt idx="145">
                  <c:v>7.811723098922116</c:v>
                </c:pt>
                <c:pt idx="146">
                  <c:v>7.636001646827622</c:v>
                </c:pt>
                <c:pt idx="147">
                  <c:v>7.456546264696509</c:v>
                </c:pt>
                <c:pt idx="148">
                  <c:v>7.273414251957309</c:v>
                </c:pt>
                <c:pt idx="149">
                  <c:v>7.086666584319718</c:v>
                </c:pt>
                <c:pt idx="150">
                  <c:v>6.896367932228798</c:v>
                </c:pt>
                <c:pt idx="151">
                  <c:v>6.702586672110145</c:v>
                </c:pt>
                <c:pt idx="152">
                  <c:v>6.505394890075699</c:v>
                </c:pt>
                <c:pt idx="153">
                  <c:v>6.304868377779646</c:v>
                </c:pt>
                <c:pt idx="154">
                  <c:v>6.101086620134383</c:v>
                </c:pt>
                <c:pt idx="155">
                  <c:v>5.894132774619337</c:v>
                </c:pt>
                <c:pt idx="156">
                  <c:v>5.684093641947902</c:v>
                </c:pt>
                <c:pt idx="157">
                  <c:v>5.471059627881883</c:v>
                </c:pt>
                <c:pt idx="158">
                  <c:v>5.255124696019093</c:v>
                </c:pt>
                <c:pt idx="159">
                  <c:v>5.036386311416167</c:v>
                </c:pt>
                <c:pt idx="160">
                  <c:v>4.814945374942836</c:v>
                </c:pt>
                <c:pt idx="161">
                  <c:v>4.590906148306994</c:v>
                </c:pt>
                <c:pt idx="162">
                  <c:v>4.364376169732909</c:v>
                </c:pt>
                <c:pt idx="163">
                  <c:v>4.135466160313603</c:v>
                </c:pt>
                <c:pt idx="164">
                  <c:v>3.90428992111156</c:v>
                </c:pt>
                <c:pt idx="165">
                  <c:v>3.670964221120898</c:v>
                </c:pt>
                <c:pt idx="166">
                  <c:v>3.435608676257868</c:v>
                </c:pt>
                <c:pt idx="167">
                  <c:v>3.198345619588677</c:v>
                </c:pt>
                <c:pt idx="168">
                  <c:v>2.959299963059358</c:v>
                </c:pt>
                <c:pt idx="169">
                  <c:v>2.718599051027057</c:v>
                </c:pt>
                <c:pt idx="170">
                  <c:v>2.476372505957986</c:v>
                </c:pt>
                <c:pt idx="171">
                  <c:v>2.232752066682255</c:v>
                </c:pt>
                <c:pt idx="172">
                  <c:v>1.987871419657683</c:v>
                </c:pt>
                <c:pt idx="173">
                  <c:v>1.741866023723966</c:v>
                </c:pt>
                <c:pt idx="174">
                  <c:v>1.494872928879836</c:v>
                </c:pt>
                <c:pt idx="175">
                  <c:v>1.247030589641212</c:v>
                </c:pt>
                <c:pt idx="176">
                  <c:v>0.998478673582935</c:v>
                </c:pt>
                <c:pt idx="177">
                  <c:v>0.749357865693214</c:v>
                </c:pt>
                <c:pt idx="178">
                  <c:v>0.499809669189205</c:v>
                </c:pt>
                <c:pt idx="179">
                  <c:v>0.249976203486626</c:v>
                </c:pt>
                <c:pt idx="180">
                  <c:v>0.0</c:v>
                </c:pt>
              </c:numCache>
            </c:numRef>
          </c:yVal>
          <c:smooth val="1"/>
        </c:ser>
        <c:ser>
          <c:idx val="5"/>
          <c:order val="5"/>
          <c:tx>
            <c:v>Static Stall Angle = 11deg</c:v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0.0</c:v>
              </c:pt>
              <c:pt idx="1">
                <c:v>180.0</c:v>
              </c:pt>
            </c:numLit>
          </c:xVal>
          <c:yVal>
            <c:numLit>
              <c:formatCode>General</c:formatCode>
              <c:ptCount val="2"/>
              <c:pt idx="0">
                <c:v>11.0</c:v>
              </c:pt>
              <c:pt idx="1">
                <c:v>11.0</c:v>
              </c:pt>
            </c:numLit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1698472"/>
        <c:axId val="486734488"/>
      </c:scatterChart>
      <c:valAx>
        <c:axId val="421698472"/>
        <c:scaling>
          <c:orientation val="minMax"/>
          <c:max val="180.0"/>
          <c:min val="0.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Azimuth (deg)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6734488"/>
        <c:crosses val="autoZero"/>
        <c:crossBetween val="midCat"/>
        <c:majorUnit val="45.0"/>
      </c:valAx>
      <c:valAx>
        <c:axId val="4867344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Angle</a:t>
                </a:r>
                <a:r>
                  <a:rPr lang="en-US" baseline="0"/>
                  <a:t> of Attack (deg)</a:t>
                </a:r>
                <a:endParaRPr lang="en-US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421698472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0296307043355046"/>
          <c:y val="0.0272366197424745"/>
          <c:w val="0.943169248502205"/>
          <c:h val="0.1284351382419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8EEA6-5B8A-0F44-A7CB-BC10EA99BDB2}" type="datetime1">
              <a:rPr lang="en-GB" smtClean="0"/>
              <a:pPr/>
              <a:t>20/07/2011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87A35-7201-6340-AD3A-F197F6492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550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A9473-3AD4-4647-B41E-22F3A525DFE7}" type="datetime1">
              <a:rPr lang="en-GB" smtClean="0"/>
              <a:pPr/>
              <a:t>20/07/2011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BA6C3-0198-1E4B-9E44-33EDED58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33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Charlie Pearson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BA6C3-0198-1E4B-9E44-33EDED58AC9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8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Straight blades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Motor driven so we can control the speed more accurately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Measure the unsteady torque on the shaft.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Measure the sound field using the acoustic array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BA6C3-0198-1E4B-9E44-33EDED58AC9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5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Acoustic array consists of multiple microphones</a:t>
            </a:r>
            <a:r>
              <a:rPr lang="en-US" baseline="0" dirty="0" smtClean="0"/>
              <a:t> which simultaneously record the sound from an object.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By comparing the signals at each microphone it is possible to estimate the source location.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want to attempt to do for VAWTs what Peter Sijtsma has done for HAWTs.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BA6C3-0198-1E4B-9E44-33EDED58AC9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Turbine on your house</a:t>
            </a:r>
            <a:r>
              <a:rPr lang="en-US" baseline="0" dirty="0" smtClean="0"/>
              <a:t> or your office </a:t>
            </a:r>
            <a:r>
              <a:rPr lang="en-US" baseline="0" dirty="0" smtClean="0">
                <a:sym typeface="Wingdings"/>
              </a:rPr>
              <a:t> noise will be a problem</a:t>
            </a:r>
          </a:p>
          <a:p>
            <a:pPr marL="171450" indent="-171450">
              <a:buFontTx/>
              <a:buChar char="-"/>
            </a:pPr>
            <a:endParaRPr lang="en-US" baseline="0" dirty="0" smtClean="0">
              <a:sym typeface="Wingdings"/>
            </a:endParaRP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/>
              </a:rPr>
              <a:t>What is the dominant source of noise on a VAWT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/>
              </a:rPr>
              <a:t>At the moment the noise mechanisms are very poorly understood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/>
              </a:rPr>
              <a:t>No detailed experimental measurements have been made.</a:t>
            </a:r>
          </a:p>
          <a:p>
            <a:pPr marL="171450" indent="-171450">
              <a:buFontTx/>
              <a:buChar char="-"/>
            </a:pPr>
            <a:endParaRPr lang="en-US" baseline="0" dirty="0" smtClean="0">
              <a:sym typeface="Wingdings"/>
            </a:endParaRP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/>
              </a:rPr>
              <a:t>How might we reduce that noise?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BA6C3-0198-1E4B-9E44-33EDED58AC9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56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In</a:t>
            </a:r>
            <a:r>
              <a:rPr lang="en-US" baseline="0" dirty="0" smtClean="0"/>
              <a:t> order to understand the noise generation we need to first understand how a VAWT produces torque…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1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Angle of attack generated by combination of wind speed and blade speed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Produces</a:t>
            </a:r>
            <a:r>
              <a:rPr lang="en-US" baseline="0" dirty="0" smtClean="0"/>
              <a:t> a tangential force and therefore torque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2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Varies as a function of blade position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3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magnitude of the variation is dependent on the TSR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4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5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variation is greater at lower TSR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Even at higher TSR the blades are likely to go into stall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="1" baseline="0" dirty="0" smtClean="0"/>
              <a:t>Key conclusion is that the blade loading is fundamentally unsteady.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BA6C3-0198-1E4B-9E44-33EDED58AC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70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understand</a:t>
            </a:r>
            <a:r>
              <a:rPr lang="en-US" baseline="0" dirty="0" smtClean="0"/>
              <a:t> why unsteady loads are important we need to look at how noise is generated…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Forcing the mass to fluctuate: Loudspeaker in baffle, pulsating sphere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Momentum fluctuation: Vibrating solid object, oscillating sphere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Momentum flux fluctuation: turbulent fluctuations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These are in order of strength (high to low) for low Mach number flows.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VAWTs operate at low Mach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BA6C3-0198-1E4B-9E44-33EDED58AC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48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the situation is becoming clearer…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Unsteady loads drive the sound field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If we know the blade loads then we can determine the sound field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do we go about calculating the sound field?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 is pretty tricky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BA6C3-0198-1E4B-9E44-33EDED58AC9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70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attempt might be to try CFD…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we have seen the flow is: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Unsteady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Effect of blade tips make the flow very 3D in nature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To resolve all acoustic wavelengths we need to have high resolution on the blades – TIME AND SPACE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Flow is complex!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Unless we can perform very high fidelity simulations we are not likely to get an accurate picture of the sound field.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BA6C3-0198-1E4B-9E44-33EDED58AC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41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Use moving</a:t>
            </a:r>
            <a:r>
              <a:rPr lang="en-US" baseline="0" dirty="0" smtClean="0"/>
              <a:t> singularity model developed by Lowson.</a:t>
            </a:r>
          </a:p>
          <a:p>
            <a:pPr marL="6858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Keeps the key components while avoiding unnecessary complication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Key component is the fluctuating force component in the far field term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Set up the rotor geometry and the observer location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Guess the blade 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BA6C3-0198-1E4B-9E44-33EDED58AC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44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Constant load: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Good for calibration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Sinusoidal</a:t>
            </a:r>
            <a:r>
              <a:rPr lang="en-US" baseline="0" dirty="0" smtClean="0"/>
              <a:t> load: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Sort of loading you would get if there were no wake interactions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Good representation of the upstream half of the rotor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BVI load: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Loading profile is dependent on the strength of the vortex and the blade/vortex separation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Strongly directional sound field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BA6C3-0198-1E4B-9E44-33EDED58AC9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0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Measure</a:t>
            </a:r>
            <a:r>
              <a:rPr lang="en-US" baseline="0" dirty="0" smtClean="0"/>
              <a:t> the sound field using the acoustic array in the Markham tunnel.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Based on results of initial measurements, investigate some design parameters to see if the noise can be reduced.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Blade tips: change structure of the rotor wake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Spoke geometry: cylindrical / </a:t>
            </a:r>
            <a:r>
              <a:rPr lang="en-US" baseline="0" dirty="0" err="1" smtClean="0"/>
              <a:t>aerofoil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Radius: Impact on tip vortices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Helix: Twist spreads load around rotor, smoother loading?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BA6C3-0198-1E4B-9E44-33EDED58AC9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52312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kumimoji="0" lang="en-GB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65D41E6-FFBA-6E4E-9EDC-E03537033290}" type="datetime1">
              <a:rPr lang="en-GB" smtClean="0"/>
              <a:pPr/>
              <a:t>20/07/2011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29976CF-1459-EC4F-96F4-7B2AE627FD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5712" y="44669"/>
            <a:ext cx="1319965" cy="3162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EBDF-E4C2-FA44-B02B-C9670C3FE4BD}" type="datetime1">
              <a:rPr lang="en-GB" smtClean="0"/>
              <a:pPr/>
              <a:t>20/07/2011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2271"/>
            <a:ext cx="1814576" cy="392119"/>
          </a:xfrm>
          <a:prstGeom prst="rect">
            <a:avLst/>
          </a:prstGeom>
        </p:spPr>
        <p:txBody>
          <a:bodyPr/>
          <a:lstStyle/>
          <a:p>
            <a:fld id="{429976CF-1459-EC4F-96F4-7B2AE627F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B4A4-FDB9-C94D-8BB0-2142583CFA60}" type="datetime1">
              <a:rPr lang="en-GB" smtClean="0"/>
              <a:pPr/>
              <a:t>20/07/2011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2271"/>
            <a:ext cx="1814576" cy="392119"/>
          </a:xfrm>
          <a:prstGeom prst="rect">
            <a:avLst/>
          </a:prstGeom>
        </p:spPr>
        <p:txBody>
          <a:bodyPr/>
          <a:lstStyle/>
          <a:p>
            <a:fld id="{429976CF-1459-EC4F-96F4-7B2AE627F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dirty="0" smtClean="0"/>
              <a:t>Click to edit Master text styles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5E41-8C0B-3048-BF11-F62F79CF88DC}" type="datetime1">
              <a:rPr lang="en-GB" smtClean="0"/>
              <a:pPr/>
              <a:t>20/07/2011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GB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B734-C186-184B-9D26-1F0C4B61AD1E}" type="datetime1">
              <a:rPr lang="en-GB" smtClean="0"/>
              <a:pPr/>
              <a:t>20/07/2011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0125-0484-7549-A53A-26069FCCD746}" type="datetime1">
              <a:rPr lang="en-GB" smtClean="0"/>
              <a:pPr/>
              <a:t>20/07/2011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708519"/>
            <a:ext cx="4041776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F2DC48-4D58-9346-B4F5-A9EAFFA5FF7D}" type="datetime1">
              <a:rPr lang="en-GB" smtClean="0"/>
              <a:pPr/>
              <a:t>20/07/2011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FCC1747-C65F-6C4E-9E29-8CE962AB2320}" type="datetime1">
              <a:rPr lang="en-GB" smtClean="0"/>
              <a:pPr/>
              <a:t>20/07/2011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429976CF-1459-EC4F-96F4-7B2AE627F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8098-F805-4041-9BAD-DB96C715294E}" type="datetime1">
              <a:rPr lang="en-GB" smtClean="0"/>
              <a:pPr/>
              <a:t>20/07/2011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CD19-DE2F-1747-8071-A8720E2B6E80}" type="datetime1">
              <a:rPr lang="en-GB" smtClean="0"/>
              <a:pPr/>
              <a:t>20/07/2011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F05-B093-4C4D-B5F2-2D9E2D64373E}" type="datetime1">
              <a:rPr lang="en-GB" smtClean="0"/>
              <a:pPr/>
              <a:t>20/07/2011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" y="2271"/>
            <a:ext cx="1814576" cy="392119"/>
          </a:xfrm>
          <a:prstGeom prst="rect">
            <a:avLst/>
          </a:prstGeom>
        </p:spPr>
        <p:txBody>
          <a:bodyPr/>
          <a:lstStyle/>
          <a:p>
            <a:fld id="{429976CF-1459-EC4F-96F4-7B2AE627F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452933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9439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94391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44636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526227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583619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675058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GB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0476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dirty="0" smtClean="0"/>
              <a:t>Click to edit Master text styles</a:t>
            </a:r>
          </a:p>
          <a:p>
            <a:pPr lvl="1" eaLnBrk="1" latinLnBrk="0" hangingPunct="1"/>
            <a:r>
              <a:rPr kumimoji="0" lang="en-GB" dirty="0" smtClean="0"/>
              <a:t>Second level</a:t>
            </a:r>
          </a:p>
          <a:p>
            <a:pPr lvl="2" eaLnBrk="1" latinLnBrk="0" hangingPunct="1"/>
            <a:r>
              <a:rPr kumimoji="0" lang="en-GB" dirty="0" smtClean="0"/>
              <a:t>Third level</a:t>
            </a:r>
          </a:p>
          <a:p>
            <a:pPr lvl="3" eaLnBrk="1" latinLnBrk="0" hangingPunct="1"/>
            <a:r>
              <a:rPr kumimoji="0" lang="en-GB" dirty="0" smtClean="0"/>
              <a:t>Fourth level</a:t>
            </a:r>
          </a:p>
          <a:p>
            <a:pPr lvl="4" eaLnBrk="1" latinLnBrk="0" hangingPunct="1"/>
            <a:r>
              <a:rPr kumimoji="0" lang="en-GB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98763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BE4C77C-A07B-684B-97BC-2B5CD5AB4933}" type="datetime1">
              <a:rPr lang="en-GB" smtClean="0"/>
              <a:pPr/>
              <a:t>20/07/2011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98763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595712" y="44669"/>
            <a:ext cx="1319965" cy="3162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" name="TextBox 23"/>
          <p:cNvSpPr txBox="1"/>
          <p:nvPr userDrawn="1"/>
        </p:nvSpPr>
        <p:spPr>
          <a:xfrm>
            <a:off x="-1" y="0"/>
            <a:ext cx="434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  <a:latin typeface="Apple Symbols"/>
              </a:rPr>
              <a:t>Charlie Pearson – VAWT Noise</a:t>
            </a:r>
            <a:endParaRPr lang="en-US" sz="1600" dirty="0">
              <a:solidFill>
                <a:schemeClr val="accent2"/>
              </a:solidFill>
              <a:latin typeface="Apple Symbol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778353" y="6387570"/>
            <a:ext cx="908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1588CC-E75B-4A40-8DBE-2A27D8FAAD58}" type="slidenum">
              <a:rPr lang="en-US" sz="1200" smtClean="0">
                <a:solidFill>
                  <a:schemeClr val="accent2"/>
                </a:solidFill>
              </a:rPr>
              <a:pPr algn="r"/>
              <a:t>‹#›</a:t>
            </a:fld>
            <a:endParaRPr lang="en-US" sz="1200" dirty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1"/>
        </a:buClr>
        <a:buFont typeface="Georgia"/>
        <a:buChar char="•"/>
        <a:defRPr kumimoji="0" sz="2800" kern="1200">
          <a:solidFill>
            <a:schemeClr val="tx1"/>
          </a:solidFill>
          <a:latin typeface="Apple Symbols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Apple Symbols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Apple Symbols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Apple Symbols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Apple Symbols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33.emf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24.png"/><Relationship Id="rId5" Type="http://schemas.openxmlformats.org/officeDocument/2006/relationships/image" Target="../media/image17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2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3.png"/><Relationship Id="rId5" Type="http://schemas.openxmlformats.org/officeDocument/2006/relationships/chart" Target="../charts/chart1.xml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4.jpeg"/><Relationship Id="rId5" Type="http://schemas.openxmlformats.org/officeDocument/2006/relationships/image" Target="../media/image15.gif"/><Relationship Id="rId6" Type="http://schemas.openxmlformats.org/officeDocument/2006/relationships/image" Target="../media/image16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5.gi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oleObject" Target="file:///\\localhost\Users\charliepearson\Documents\PhD\Presentations\Macintosh%20HD:Users:charliepearson:Documents:PhD:Progress%20Reviews:First%20Year%20Report:First%20Year%20Report%20-%2002.docx!OLE_LINK1" TargetMode="External"/><Relationship Id="rId6" Type="http://schemas.openxmlformats.org/officeDocument/2006/relationships/image" Target="../media/image19.emf"/><Relationship Id="rId7" Type="http://schemas.openxmlformats.org/officeDocument/2006/relationships/oleObject" Target="file:///\\localhost\Users\charliepearson\Documents\PhD\Presentations\Macintosh%20HD:Users:charliepearson:Documents:PhD:Progress%20Reviews:First%20Year%20Report:First%20Year%20Report%20-%2002.docx!OLE_LINK2" TargetMode="External"/><Relationship Id="rId8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Vertical Axis Wind Turbine Noise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Charlie Pearson</a:t>
            </a:r>
          </a:p>
          <a:p>
            <a:r>
              <a:rPr lang="en-US" dirty="0" smtClean="0"/>
              <a:t>Dr. Will Graham</a:t>
            </a:r>
          </a:p>
          <a:p>
            <a:r>
              <a:rPr lang="en-US" dirty="0" smtClean="0">
                <a:cs typeface="Apple Symbols"/>
              </a:rPr>
              <a:t>Dr. </a:t>
            </a:r>
            <a:r>
              <a:rPr lang="en-US" dirty="0" err="1" smtClean="0">
                <a:cs typeface="Apple Symbols"/>
              </a:rPr>
              <a:t>Tam</a:t>
            </a:r>
            <a:r>
              <a:rPr lang="en-US" sz="1900" dirty="0" err="1" smtClean="0">
                <a:ea typeface="Lucida Grande"/>
                <a:cs typeface="Apple Symbols"/>
              </a:rPr>
              <a:t>á</a:t>
            </a:r>
            <a:r>
              <a:rPr lang="en-US" dirty="0" err="1" smtClean="0">
                <a:cs typeface="Apple Symbols"/>
              </a:rPr>
              <a:t>s</a:t>
            </a:r>
            <a:r>
              <a:rPr lang="en-US" dirty="0" smtClean="0">
                <a:cs typeface="Apple Symbols"/>
              </a:rPr>
              <a:t> </a:t>
            </a:r>
            <a:r>
              <a:rPr lang="en-US" dirty="0" err="1" smtClean="0">
                <a:cs typeface="Apple Symbols"/>
              </a:rPr>
              <a:t>Bert</a:t>
            </a:r>
            <a:r>
              <a:rPr lang="en-US" sz="1900" dirty="0" err="1" smtClean="0">
                <a:ea typeface="Lucida Grande"/>
                <a:cs typeface="Apple Symbols"/>
              </a:rPr>
              <a:t>é</a:t>
            </a:r>
            <a:r>
              <a:rPr lang="en-US" dirty="0" err="1" smtClean="0">
                <a:cs typeface="Apple Symbols"/>
              </a:rPr>
              <a:t>nyi</a:t>
            </a:r>
            <a:endParaRPr lang="en-US" dirty="0">
              <a:cs typeface="Apple Symbol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94382"/>
            <a:ext cx="2203450" cy="335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9"/>
    </mc:Choice>
    <mc:Fallback xmlns="">
      <p:transition xmlns:p14="http://schemas.microsoft.com/office/powerpoint/2010/main" spd="slow" advTm="930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143000"/>
            <a:ext cx="8382000" cy="1069848"/>
          </a:xfrm>
        </p:spPr>
        <p:txBody>
          <a:bodyPr/>
          <a:lstStyle/>
          <a:p>
            <a:r>
              <a:rPr lang="en-GB" dirty="0" smtClean="0"/>
              <a:t>Loading Profiles Tested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2752725"/>
            <a:ext cx="2571749" cy="457200"/>
          </a:xfrm>
        </p:spPr>
        <p:txBody>
          <a:bodyPr/>
          <a:lstStyle/>
          <a:p>
            <a:r>
              <a:rPr lang="en-GB" sz="1600" dirty="0" smtClean="0"/>
              <a:t>Constant Load</a:t>
            </a:r>
            <a:endParaRPr lang="en-GB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3124200" y="2765423"/>
            <a:ext cx="2765424" cy="457200"/>
          </a:xfrm>
        </p:spPr>
        <p:txBody>
          <a:bodyPr/>
          <a:lstStyle/>
          <a:p>
            <a:r>
              <a:rPr lang="en-GB" sz="1600" dirty="0" smtClean="0"/>
              <a:t>Sine Wave</a:t>
            </a:r>
            <a:endParaRPr lang="en-GB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3216274"/>
            <a:ext cx="2571749" cy="2844556"/>
          </a:xfrm>
        </p:spPr>
        <p:txBody>
          <a:bodyPr/>
          <a:lstStyle/>
          <a:p>
            <a:r>
              <a:rPr lang="en-GB" dirty="0" smtClean="0"/>
              <a:t>Zero wind load</a:t>
            </a:r>
          </a:p>
          <a:p>
            <a:r>
              <a:rPr lang="en-GB" dirty="0" smtClean="0"/>
              <a:t>Constant drag load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124200" y="3228972"/>
            <a:ext cx="2765425" cy="2844556"/>
          </a:xfrm>
        </p:spPr>
        <p:txBody>
          <a:bodyPr/>
          <a:lstStyle/>
          <a:p>
            <a:r>
              <a:rPr lang="en-GB" dirty="0" smtClean="0"/>
              <a:t>Loads you would get if there were no blade/wake effects.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212848"/>
            <a:ext cx="707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pple Symbols"/>
              </a:rPr>
              <a:t>Define normal and tangential blade loads as a function of azimuth: </a:t>
            </a:r>
            <a:endParaRPr lang="en-GB" dirty="0">
              <a:latin typeface="Apple Symbol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5363" y="3209925"/>
            <a:ext cx="2765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180975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 smtClean="0">
                <a:latin typeface="Apple Symbols"/>
              </a:rPr>
              <a:t>Load due to the blade passing close to a coherent vortex.</a:t>
            </a:r>
            <a:endParaRPr lang="en-GB" sz="2000" dirty="0">
              <a:latin typeface="Apple Symbols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6075363" y="2752725"/>
            <a:ext cx="2765424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Georgia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Apple Symbols"/>
                <a:ea typeface="+mn-ea"/>
                <a:cs typeface="+mn-cs"/>
              </a:rPr>
              <a:t>Blade Vortex Interaction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Apple Symbols"/>
              <a:ea typeface="+mn-ea"/>
              <a:cs typeface="+mn-cs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4" y="4639635"/>
            <a:ext cx="2733675" cy="16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30086"/>
            <a:ext cx="3314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08326" y="4430086"/>
            <a:ext cx="2967037" cy="185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08326" y="4430086"/>
            <a:ext cx="326389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20257" y="4430086"/>
            <a:ext cx="3023743" cy="185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20257" y="4430086"/>
            <a:ext cx="30686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50"/>
    </mc:Choice>
    <mc:Fallback xmlns="">
      <p:transition xmlns:p14="http://schemas.microsoft.com/office/powerpoint/2010/main" spd="slow" advTm="7775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5" grpId="0" build="p"/>
      <p:bldP spid="7" grpId="0" build="p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acoustic array in Markham wind tunnel to locate dominant noise sources.</a:t>
            </a:r>
          </a:p>
          <a:p>
            <a:r>
              <a:rPr lang="en-GB" dirty="0" smtClean="0"/>
              <a:t>Investigate parameters for noise reduction</a:t>
            </a:r>
          </a:p>
          <a:p>
            <a:pPr lvl="1"/>
            <a:r>
              <a:rPr lang="en-GB" sz="2000" dirty="0" smtClean="0"/>
              <a:t>Blade tip shape</a:t>
            </a:r>
          </a:p>
          <a:p>
            <a:pPr lvl="1"/>
            <a:r>
              <a:rPr lang="en-GB" sz="2000" dirty="0" smtClean="0"/>
              <a:t>Spoke geometry</a:t>
            </a:r>
          </a:p>
          <a:p>
            <a:pPr lvl="1"/>
            <a:r>
              <a:rPr lang="en-GB" sz="2000" dirty="0" smtClean="0"/>
              <a:t>Variable radius</a:t>
            </a:r>
          </a:p>
          <a:p>
            <a:pPr lvl="1"/>
            <a:r>
              <a:rPr lang="en-GB" sz="2000" dirty="0" smtClean="0"/>
              <a:t>Blade sweep / helical blades</a:t>
            </a:r>
            <a:endParaRPr lang="en-GB" sz="2000" dirty="0"/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4" y="5076825"/>
            <a:ext cx="3305175" cy="141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5" t="9046" r="35085"/>
          <a:stretch>
            <a:fillRect/>
          </a:stretch>
        </p:blipFill>
        <p:spPr bwMode="auto">
          <a:xfrm>
            <a:off x="5314950" y="3940348"/>
            <a:ext cx="1457325" cy="205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5" t="9046" r="1419"/>
          <a:stretch>
            <a:fillRect/>
          </a:stretch>
        </p:blipFill>
        <p:spPr bwMode="auto">
          <a:xfrm>
            <a:off x="7115175" y="3940348"/>
            <a:ext cx="1381125" cy="205193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03"/>
    </mc:Choice>
    <mc:Fallback xmlns="">
      <p:transition xmlns:p14="http://schemas.microsoft.com/office/powerpoint/2010/main" spd="slow" advTm="2610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WT_Model_Schemati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31" y="1306665"/>
            <a:ext cx="2705719" cy="169285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Picture 5" descr="VAWT_Model_in_tunne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401971"/>
            <a:ext cx="2867644" cy="200377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21" name="Group 20"/>
          <p:cNvGrpSpPr/>
          <p:nvPr/>
        </p:nvGrpSpPr>
        <p:grpSpPr>
          <a:xfrm>
            <a:off x="3600450" y="741420"/>
            <a:ext cx="5324475" cy="3386137"/>
            <a:chOff x="3600450" y="741420"/>
            <a:chExt cx="5324475" cy="3386137"/>
          </a:xfrm>
        </p:grpSpPr>
        <p:pic>
          <p:nvPicPr>
            <p:cNvPr id="4" name="Picture 3" descr="Wind_Tunnel_Model_Isometric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10075" y="741420"/>
              <a:ext cx="4514850" cy="3386137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9" name="Right Arrow 18"/>
            <p:cNvSpPr/>
            <p:nvPr/>
          </p:nvSpPr>
          <p:spPr>
            <a:xfrm>
              <a:off x="3600450" y="1866900"/>
              <a:ext cx="742950" cy="40957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4575" y="3933824"/>
            <a:ext cx="4827025" cy="2752725"/>
            <a:chOff x="354575" y="3933824"/>
            <a:chExt cx="4827025" cy="2752725"/>
          </a:xfrm>
        </p:grpSpPr>
        <p:pic>
          <p:nvPicPr>
            <p:cNvPr id="7" name="Picture 6" descr="Wind_Tunnel_Model_Front.jpg"/>
            <p:cNvPicPr>
              <a:picLocks noChangeAspect="1"/>
            </p:cNvPicPr>
            <p:nvPr/>
          </p:nvPicPr>
          <p:blipFill>
            <a:blip r:embed="rId7"/>
            <a:srcRect l="12178" t="11054" r="10539" b="17440"/>
            <a:stretch>
              <a:fillRect/>
            </a:stretch>
          </p:blipFill>
          <p:spPr>
            <a:xfrm>
              <a:off x="354575" y="3933824"/>
              <a:ext cx="3966809" cy="2752725"/>
            </a:xfrm>
            <a:prstGeom prst="rect">
              <a:avLst/>
            </a:prstGeom>
            <a:ln>
              <a:solidFill>
                <a:schemeClr val="accent2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Right Arrow 19"/>
            <p:cNvSpPr/>
            <p:nvPr/>
          </p:nvSpPr>
          <p:spPr>
            <a:xfrm rot="10800000">
              <a:off x="4343400" y="5162550"/>
              <a:ext cx="838200" cy="40957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10"/>
    </mc:Choice>
    <mc:Fallback xmlns="">
      <p:transition xmlns:p14="http://schemas.microsoft.com/office/powerpoint/2010/main" spd="slow" advTm="1741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0575"/>
            <a:ext cx="8229600" cy="1066800"/>
          </a:xfrm>
        </p:spPr>
        <p:txBody>
          <a:bodyPr/>
          <a:lstStyle/>
          <a:p>
            <a:r>
              <a:rPr lang="en-GB" dirty="0" smtClean="0"/>
              <a:t>Array 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49" y="4057650"/>
            <a:ext cx="4705350" cy="2096558"/>
          </a:xfrm>
        </p:spPr>
        <p:txBody>
          <a:bodyPr/>
          <a:lstStyle/>
          <a:p>
            <a:r>
              <a:rPr lang="en-GB" dirty="0" smtClean="0"/>
              <a:t>Use phase relationship between signal received at multiple microphones.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1704975"/>
            <a:ext cx="357581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5434106" y="938848"/>
            <a:ext cx="3097301" cy="3360833"/>
            <a:chOff x="5434106" y="938848"/>
            <a:chExt cx="3097301" cy="3360833"/>
          </a:xfrm>
        </p:grpSpPr>
        <p:pic>
          <p:nvPicPr>
            <p:cNvPr id="5" name="Picture 4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399" y="938848"/>
              <a:ext cx="2071443" cy="28068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5434106" y="3745683"/>
              <a:ext cx="309730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000" dirty="0" smtClean="0">
                  <a:latin typeface="Apple Symbols"/>
                  <a:cs typeface="Apple Symbols"/>
                </a:rPr>
                <a:t>Sijtsma</a:t>
              </a:r>
              <a:r>
                <a:rPr lang="en-GB" sz="1000" dirty="0">
                  <a:latin typeface="Apple Symbols"/>
                  <a:cs typeface="Apple Symbols"/>
                </a:rPr>
                <a:t>, P (2004), </a:t>
              </a:r>
              <a:r>
                <a:rPr lang="en-GB" sz="1000" i="1" dirty="0">
                  <a:latin typeface="Apple Symbols"/>
                  <a:cs typeface="Apple Symbols"/>
                </a:rPr>
                <a:t>Experimental techniques for identification and characterisation of noise sources, </a:t>
              </a:r>
              <a:r>
                <a:rPr lang="en-GB" sz="1000" dirty="0">
                  <a:latin typeface="Apple Symbols"/>
                  <a:cs typeface="Apple Symbols"/>
                </a:rPr>
                <a:t>National Aerospace Laboratory NLR Report, NLR-TP-2004-165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52974" y="4299724"/>
            <a:ext cx="4191001" cy="2413490"/>
            <a:chOff x="4752974" y="4299724"/>
            <a:chExt cx="4191001" cy="2413490"/>
          </a:xfrm>
        </p:grpSpPr>
        <p:pic>
          <p:nvPicPr>
            <p:cNvPr id="6" name="Picture 5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974" y="4299724"/>
              <a:ext cx="4191001" cy="21149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952999" y="6313104"/>
              <a:ext cx="35784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000" dirty="0">
                  <a:latin typeface="Apple Symbols"/>
                  <a:cs typeface="Apple Symbols"/>
                </a:rPr>
                <a:t>Sijtsma, P, </a:t>
              </a:r>
              <a:r>
                <a:rPr lang="en-GB" sz="1000" dirty="0" err="1">
                  <a:latin typeface="Apple Symbols"/>
                  <a:cs typeface="Apple Symbols"/>
                </a:rPr>
                <a:t>Oerlermans</a:t>
              </a:r>
              <a:r>
                <a:rPr lang="en-GB" sz="1000" dirty="0">
                  <a:latin typeface="Apple Symbols"/>
                  <a:cs typeface="Apple Symbols"/>
                </a:rPr>
                <a:t>, S and </a:t>
              </a:r>
              <a:r>
                <a:rPr lang="en-GB" sz="1000" dirty="0" err="1">
                  <a:latin typeface="Apple Symbols"/>
                  <a:cs typeface="Apple Symbols"/>
                </a:rPr>
                <a:t>Holthusen</a:t>
              </a:r>
              <a:r>
                <a:rPr lang="en-GB" sz="1000" dirty="0">
                  <a:latin typeface="Apple Symbols"/>
                  <a:cs typeface="Apple Symbols"/>
                </a:rPr>
                <a:t>, H (2001), </a:t>
              </a:r>
              <a:r>
                <a:rPr lang="en-GB" sz="1000" i="1" dirty="0">
                  <a:latin typeface="Apple Symbols"/>
                  <a:cs typeface="Apple Symbols"/>
                </a:rPr>
                <a:t>Location of Rotating Sources by Phased Array Measurements,</a:t>
              </a:r>
              <a:r>
                <a:rPr lang="en-GB" sz="1000" dirty="0">
                  <a:latin typeface="Apple Symbols"/>
                  <a:cs typeface="Apple Symbols"/>
                </a:rPr>
                <a:t> NLR-TP-2001-135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44"/>
    </mc:Choice>
    <mc:Fallback xmlns="">
      <p:transition xmlns:p14="http://schemas.microsoft.com/office/powerpoint/2010/main" spd="slow" advTm="3364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 smtClean="0"/>
              <a:t>Plan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755217" cy="4325112"/>
          </a:xfrm>
        </p:spPr>
        <p:txBody>
          <a:bodyPr/>
          <a:lstStyle/>
          <a:p>
            <a:r>
              <a:rPr lang="en-US" dirty="0" smtClean="0"/>
              <a:t>Measure sound field in the wind tunnel using acoustic array.</a:t>
            </a:r>
          </a:p>
          <a:p>
            <a:r>
              <a:rPr lang="en-US" dirty="0" smtClean="0"/>
              <a:t>Compare results with computer model predictions.</a:t>
            </a:r>
          </a:p>
          <a:p>
            <a:r>
              <a:rPr lang="en-US" dirty="0" smtClean="0"/>
              <a:t>Investigate dominant noise sources in detail.</a:t>
            </a:r>
          </a:p>
          <a:p>
            <a:endParaRPr lang="en-US" dirty="0" smtClean="0"/>
          </a:p>
          <a:p>
            <a:r>
              <a:rPr lang="en-US" dirty="0" smtClean="0"/>
              <a:t>Inform the design of quieter VAWTs</a:t>
            </a:r>
            <a:endParaRPr lang="en-US" dirty="0"/>
          </a:p>
        </p:txBody>
      </p:sp>
      <p:pic>
        <p:nvPicPr>
          <p:cNvPr id="7" name="Picture 6" descr="Wind_Tunnel_Model_Isometr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358" y="1032668"/>
            <a:ext cx="2097617" cy="157321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2391" y="2767806"/>
            <a:ext cx="2931583" cy="166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658" y="4676565"/>
            <a:ext cx="1629747" cy="16297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0" y="6044702"/>
            <a:ext cx="216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accent1"/>
                </a:solidFill>
                <a:latin typeface="Apple Symbols"/>
              </a:rPr>
              <a:t>Questions?</a:t>
            </a:r>
            <a:endParaRPr lang="en-GB" sz="2800" b="1" dirty="0">
              <a:solidFill>
                <a:schemeClr val="accent1"/>
              </a:solidFill>
              <a:latin typeface="Apple Symbol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19"/>
    </mc:Choice>
    <mc:Fallback xmlns="">
      <p:transition xmlns:p14="http://schemas.microsoft.com/office/powerpoint/2010/main" spd="slow" advTm="2971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62" y="2838622"/>
            <a:ext cx="1945231" cy="2157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VAWT?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2736094" cy="457200"/>
          </a:xfrm>
        </p:spPr>
        <p:txBody>
          <a:bodyPr/>
          <a:lstStyle/>
          <a:p>
            <a:r>
              <a:rPr lang="en-US" dirty="0" smtClean="0"/>
              <a:t>Drag Type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3653773" y="2244970"/>
            <a:ext cx="5109227" cy="457200"/>
          </a:xfrm>
        </p:spPr>
        <p:txBody>
          <a:bodyPr/>
          <a:lstStyle/>
          <a:p>
            <a:r>
              <a:rPr lang="en-US" dirty="0" smtClean="0"/>
              <a:t>Lift Type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851" y="2838622"/>
            <a:ext cx="2979149" cy="19860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rcRect l="9268" r="10454"/>
          <a:stretch>
            <a:fillRect/>
          </a:stretch>
        </p:blipFill>
        <p:spPr>
          <a:xfrm>
            <a:off x="3653773" y="3424100"/>
            <a:ext cx="2875703" cy="26866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607" y="4198507"/>
            <a:ext cx="3193393" cy="23950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3967640"/>
            <a:ext cx="2081414" cy="2001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946" y="4492404"/>
            <a:ext cx="2101148" cy="21011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6363" y="4010110"/>
            <a:ext cx="3904961" cy="23429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91"/>
    </mc:Choice>
    <mc:Fallback xmlns="">
      <p:transition xmlns:p14="http://schemas.microsoft.com/office/powerpoint/2010/main" spd="slow" advTm="4989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34466"/>
          <a:stretch>
            <a:fillRect/>
          </a:stretch>
        </p:blipFill>
        <p:spPr>
          <a:xfrm>
            <a:off x="1206191" y="1899920"/>
            <a:ext cx="6061950" cy="4159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VAWTs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59076" y="1899920"/>
            <a:ext cx="3409065" cy="4529120"/>
            <a:chOff x="3859076" y="1899920"/>
            <a:chExt cx="3409065" cy="4529120"/>
          </a:xfrm>
        </p:grpSpPr>
        <p:sp>
          <p:nvSpPr>
            <p:cNvPr id="3" name="Rectangle 2"/>
            <p:cNvSpPr/>
            <p:nvPr/>
          </p:nvSpPr>
          <p:spPr>
            <a:xfrm>
              <a:off x="3859076" y="1899920"/>
              <a:ext cx="3409065" cy="415978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59076" y="6059708"/>
              <a:ext cx="3409065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  <a:latin typeface="Apple Symbols"/>
                  <a:cs typeface="Apple Symbols"/>
                </a:rPr>
                <a:t>Ideal for built environment…</a:t>
              </a:r>
              <a:endParaRPr lang="en-US" dirty="0">
                <a:solidFill>
                  <a:schemeClr val="accent2"/>
                </a:solidFill>
                <a:latin typeface="Apple Symbols"/>
                <a:cs typeface="Apple Symbols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41"/>
    </mc:Choice>
    <mc:Fallback xmlns="">
      <p:transition xmlns:p14="http://schemas.microsoft.com/office/powerpoint/2010/main" spd="slow" advTm="2914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66354"/>
            <a:ext cx="8382000" cy="1069848"/>
          </a:xfrm>
        </p:spPr>
        <p:txBody>
          <a:bodyPr/>
          <a:lstStyle/>
          <a:p>
            <a:r>
              <a:rPr lang="en-US" dirty="0" smtClean="0"/>
              <a:t>Built Environment Application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787770"/>
            <a:ext cx="4041648" cy="457200"/>
          </a:xfrm>
        </p:spPr>
        <p:txBody>
          <a:bodyPr/>
          <a:lstStyle/>
          <a:p>
            <a:r>
              <a:rPr lang="en-US" dirty="0" smtClean="0"/>
              <a:t>Issues: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2"/>
          </p:nvPr>
        </p:nvPicPr>
        <p:blipFill rotWithShape="1">
          <a:blip r:embed="rId4"/>
          <a:srcRect b="18995"/>
          <a:stretch/>
        </p:blipFill>
        <p:spPr>
          <a:xfrm>
            <a:off x="4721352" y="1787770"/>
            <a:ext cx="4041648" cy="4365375"/>
          </a:xfrm>
        </p:spPr>
      </p:pic>
      <p:sp>
        <p:nvSpPr>
          <p:cNvPr id="12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266945"/>
            <a:ext cx="4041648" cy="1639405"/>
          </a:xfrm>
        </p:spPr>
        <p:txBody>
          <a:bodyPr/>
          <a:lstStyle/>
          <a:p>
            <a:r>
              <a:rPr lang="en-US" dirty="0" smtClean="0"/>
              <a:t>Turbines are in close proximity to people.</a:t>
            </a:r>
          </a:p>
          <a:p>
            <a:r>
              <a:rPr lang="en-US" dirty="0" smtClean="0"/>
              <a:t>Noise is a potentially significant problem 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idx="1"/>
          </p:nvPr>
        </p:nvSpPr>
        <p:spPr>
          <a:xfrm>
            <a:off x="381000" y="3906350"/>
            <a:ext cx="4041648" cy="457200"/>
          </a:xfrm>
        </p:spPr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4362445"/>
            <a:ext cx="4041648" cy="1790700"/>
          </a:xfrm>
        </p:spPr>
        <p:txBody>
          <a:bodyPr/>
          <a:lstStyle/>
          <a:p>
            <a:r>
              <a:rPr lang="en-US" dirty="0" smtClean="0"/>
              <a:t>Identify dominant mechanisms of noise generation.</a:t>
            </a:r>
          </a:p>
          <a:p>
            <a:r>
              <a:rPr lang="en-US" dirty="0" smtClean="0"/>
              <a:t>Investigate possible methods for reducing radiated sound.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59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7"/>
    </mc:Choice>
    <mc:Fallback xmlns="">
      <p:transition xmlns:p14="http://schemas.microsoft.com/office/powerpoint/2010/main" spd="slow" advTm="4988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6" grpId="0" build="p" animBg="1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lift-type VAWT work?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01720" y="2446295"/>
            <a:ext cx="3430348" cy="2237572"/>
            <a:chOff x="1700779" y="1933496"/>
            <a:chExt cx="3430348" cy="2237572"/>
          </a:xfrm>
        </p:grpSpPr>
        <p:grpSp>
          <p:nvGrpSpPr>
            <p:cNvPr id="23" name="Group 22"/>
            <p:cNvGrpSpPr/>
            <p:nvPr/>
          </p:nvGrpSpPr>
          <p:grpSpPr>
            <a:xfrm>
              <a:off x="1700779" y="1972449"/>
              <a:ext cx="3430348" cy="2198619"/>
              <a:chOff x="1700779" y="1972449"/>
              <a:chExt cx="3430348" cy="2198619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314297" y="2384942"/>
                <a:ext cx="1775885" cy="17861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1727200" y="2384942"/>
                <a:ext cx="337781" cy="1786126"/>
                <a:chOff x="1476462" y="2384942"/>
                <a:chExt cx="588520" cy="1786126"/>
              </a:xfrm>
            </p:grpSpPr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1476462" y="3249300"/>
                  <a:ext cx="58852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1476462" y="3711860"/>
                  <a:ext cx="58852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1476462" y="4171068"/>
                  <a:ext cx="58852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1476462" y="2789473"/>
                  <a:ext cx="58852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/>
                <p:nvPr/>
              </p:nvCxnSpPr>
              <p:spPr>
                <a:xfrm>
                  <a:off x="1476462" y="2384942"/>
                  <a:ext cx="58852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Arrow Connector 28"/>
              <p:cNvCxnSpPr/>
              <p:nvPr/>
            </p:nvCxnSpPr>
            <p:spPr>
              <a:xfrm>
                <a:off x="2760134" y="3049575"/>
                <a:ext cx="337781" cy="0"/>
              </a:xfrm>
              <a:prstGeom prst="straightConnector1">
                <a:avLst/>
              </a:prstGeom>
              <a:ln w="9525">
                <a:solidFill>
                  <a:srgbClr val="0000FF"/>
                </a:solidFill>
                <a:prstDash val="solid"/>
                <a:tailEnd type="arrow" w="sm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4">
                <a:biLevel thresh="75000"/>
              </a:blip>
              <a:srcRect l="6800" b="74420"/>
              <a:stretch/>
            </p:blipFill>
            <p:spPr>
              <a:xfrm rot="19366093">
                <a:off x="3474720" y="2494857"/>
                <a:ext cx="420477" cy="103864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>
                <a:biLevel thresh="75000"/>
              </a:blip>
              <a:srcRect l="6800" b="74420"/>
              <a:stretch/>
            </p:blipFill>
            <p:spPr>
              <a:xfrm rot="4835576">
                <a:off x="4868956" y="3070611"/>
                <a:ext cx="420477" cy="103864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4">
                <a:biLevel thresh="75000"/>
              </a:blip>
              <a:srcRect l="6800" b="74420"/>
              <a:stretch/>
            </p:blipFill>
            <p:spPr>
              <a:xfrm rot="12028397">
                <a:off x="3673532" y="4064102"/>
                <a:ext cx="420477" cy="103864"/>
              </a:xfrm>
              <a:prstGeom prst="rect">
                <a:avLst/>
              </a:prstGeom>
            </p:spPr>
          </p:pic>
          <p:cxnSp>
            <p:nvCxnSpPr>
              <p:cNvPr id="33" name="Straight Connector 32"/>
              <p:cNvCxnSpPr>
                <a:stCxn id="30" idx="2"/>
              </p:cNvCxnSpPr>
              <p:nvPr/>
            </p:nvCxnSpPr>
            <p:spPr>
              <a:xfrm>
                <a:off x="3716380" y="2588137"/>
                <a:ext cx="483087" cy="6611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endCxn id="31" idx="2"/>
              </p:cNvCxnSpPr>
              <p:nvPr/>
            </p:nvCxnSpPr>
            <p:spPr>
              <a:xfrm flipV="1">
                <a:off x="4199467" y="3131032"/>
                <a:ext cx="828494" cy="11826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32" idx="2"/>
              </p:cNvCxnSpPr>
              <p:nvPr/>
            </p:nvCxnSpPr>
            <p:spPr>
              <a:xfrm flipV="1">
                <a:off x="3901934" y="3249300"/>
                <a:ext cx="297533" cy="81808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30" idx="1"/>
              </p:cNvCxnSpPr>
              <p:nvPr/>
            </p:nvCxnSpPr>
            <p:spPr>
              <a:xfrm flipH="1">
                <a:off x="3097915" y="2673992"/>
                <a:ext cx="419653" cy="375583"/>
              </a:xfrm>
              <a:prstGeom prst="straightConnector1">
                <a:avLst/>
              </a:prstGeom>
              <a:ln w="9525">
                <a:solidFill>
                  <a:srgbClr val="0000FF"/>
                </a:solidFill>
                <a:prstDash val="solid"/>
                <a:tailEnd type="arrow" w="sm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endCxn id="30" idx="1"/>
              </p:cNvCxnSpPr>
              <p:nvPr/>
            </p:nvCxnSpPr>
            <p:spPr>
              <a:xfrm flipV="1">
                <a:off x="2760134" y="2673992"/>
                <a:ext cx="757434" cy="375583"/>
              </a:xfrm>
              <a:prstGeom prst="straightConnector1">
                <a:avLst/>
              </a:prstGeom>
              <a:ln w="9525">
                <a:solidFill>
                  <a:srgbClr val="0000FF"/>
                </a:solidFill>
                <a:tailEnd type="arrow" w="sm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30" idx="1"/>
              </p:cNvCxnSpPr>
              <p:nvPr/>
            </p:nvCxnSpPr>
            <p:spPr>
              <a:xfrm>
                <a:off x="3517568" y="2673992"/>
                <a:ext cx="238457" cy="535933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tailEnd type="arrow" w="sm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522218" y="2673992"/>
                <a:ext cx="483087" cy="661163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3756025" y="3131032"/>
                <a:ext cx="101600" cy="78893"/>
              </a:xfrm>
              <a:prstGeom prst="line">
                <a:avLst/>
              </a:prstGeom>
              <a:ln w="6350">
                <a:solidFill>
                  <a:srgbClr val="FF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3756025" y="3209926"/>
                <a:ext cx="44451" cy="0"/>
              </a:xfrm>
              <a:prstGeom prst="line">
                <a:avLst/>
              </a:prstGeom>
              <a:ln w="6350">
                <a:solidFill>
                  <a:srgbClr val="FF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3756025" y="3168650"/>
                <a:ext cx="22225" cy="41276"/>
              </a:xfrm>
              <a:prstGeom prst="line">
                <a:avLst/>
              </a:prstGeom>
              <a:ln w="6350">
                <a:solidFill>
                  <a:srgbClr val="FF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 rot="20083784">
                <a:off x="3472146" y="2686661"/>
                <a:ext cx="48888" cy="546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700779" y="1972449"/>
                <a:ext cx="3189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Apple Symbols"/>
                    <a:cs typeface="Apple Symbols"/>
                  </a:rPr>
                  <a:t>V</a:t>
                </a:r>
                <a:r>
                  <a:rPr lang="en-US" sz="1200" baseline="-25000" dirty="0" smtClean="0">
                    <a:latin typeface="Apple Symbols"/>
                    <a:cs typeface="Apple Symbols"/>
                  </a:rPr>
                  <a:t>∞</a:t>
                </a:r>
                <a:endParaRPr lang="en-US" sz="1200" baseline="-25000" dirty="0">
                  <a:latin typeface="Apple Symbols"/>
                  <a:cs typeface="Apple Symbols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097915" y="2921767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Apple Symbols"/>
                    <a:cs typeface="Apple Symbols"/>
                  </a:rPr>
                  <a:t>V</a:t>
                </a:r>
                <a:r>
                  <a:rPr lang="en-US" sz="1200" baseline="-25000" dirty="0" smtClean="0">
                    <a:latin typeface="Apple Symbols"/>
                    <a:cs typeface="Apple Symbols"/>
                  </a:rPr>
                  <a:t>Blade</a:t>
                </a:r>
                <a:endParaRPr lang="en-US" sz="1200" baseline="-25000" dirty="0">
                  <a:latin typeface="Apple Symbols"/>
                  <a:cs typeface="Apple Symbols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779370" y="2610617"/>
                <a:ext cx="36728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Apple Symbols"/>
                    <a:cs typeface="Apple Symbols"/>
                  </a:rPr>
                  <a:t>V</a:t>
                </a:r>
                <a:r>
                  <a:rPr lang="en-US" sz="1200" baseline="-25000" dirty="0" smtClean="0">
                    <a:latin typeface="Apple Symbols"/>
                    <a:cs typeface="Apple Symbols"/>
                  </a:rPr>
                  <a:t>Rel</a:t>
                </a:r>
                <a:endParaRPr lang="en-US" sz="1200" baseline="-25000" dirty="0">
                  <a:latin typeface="Apple Symbols"/>
                  <a:cs typeface="Apple Symbols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733713" y="3001650"/>
                <a:ext cx="3189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Apple Symbols"/>
                    <a:cs typeface="Apple Symbols"/>
                  </a:rPr>
                  <a:t>V</a:t>
                </a:r>
                <a:r>
                  <a:rPr lang="en-US" sz="1200" baseline="-25000" dirty="0" smtClean="0">
                    <a:latin typeface="Apple Symbols"/>
                    <a:cs typeface="Apple Symbols"/>
                  </a:rPr>
                  <a:t>∞</a:t>
                </a:r>
                <a:endParaRPr lang="en-US" sz="1200" baseline="-25000" dirty="0">
                  <a:latin typeface="Apple Symbols"/>
                  <a:cs typeface="Apple Symbols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605551" y="2724651"/>
                <a:ext cx="3898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Apple Symbols"/>
                    <a:cs typeface="Apple Symbols"/>
                  </a:rPr>
                  <a:t>F</a:t>
                </a:r>
                <a:r>
                  <a:rPr lang="en-US" sz="1200" baseline="-25000" dirty="0" smtClean="0">
                    <a:latin typeface="Apple Symbols"/>
                    <a:cs typeface="Apple Symbols"/>
                  </a:rPr>
                  <a:t>Lift</a:t>
                </a:r>
                <a:endParaRPr lang="en-US" sz="1200" baseline="-25000" dirty="0">
                  <a:latin typeface="Apple Symbols"/>
                  <a:cs typeface="Apple Symbol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716868" y="3148182"/>
                <a:ext cx="4411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Apple Symbols"/>
                    <a:cs typeface="Apple Symbols"/>
                  </a:rPr>
                  <a:t>F</a:t>
                </a:r>
                <a:r>
                  <a:rPr lang="en-US" sz="1200" baseline="-25000" dirty="0">
                    <a:latin typeface="Apple Symbols"/>
                    <a:cs typeface="Apple Symbols"/>
                  </a:rPr>
                  <a:t>T</a:t>
                </a:r>
                <a:r>
                  <a:rPr lang="en-US" sz="1200" baseline="-25000" dirty="0" smtClean="0">
                    <a:latin typeface="Apple Symbols"/>
                    <a:cs typeface="Apple Symbols"/>
                  </a:rPr>
                  <a:t>ang.</a:t>
                </a:r>
                <a:endParaRPr lang="en-US" sz="1200" baseline="-25000" dirty="0">
                  <a:latin typeface="Apple Symbols"/>
                  <a:cs typeface="Apple Symbols"/>
                </a:endParaRPr>
              </a:p>
            </p:txBody>
          </p:sp>
        </p:grpSp>
        <p:sp>
          <p:nvSpPr>
            <p:cNvPr id="24" name="Arc 23"/>
            <p:cNvSpPr/>
            <p:nvPr/>
          </p:nvSpPr>
          <p:spPr>
            <a:xfrm rot="12455077">
              <a:off x="3254467" y="2790603"/>
              <a:ext cx="122148" cy="72874"/>
            </a:xfrm>
            <a:prstGeom prst="arc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06634" y="1933496"/>
              <a:ext cx="1184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pple Symbols"/>
                  <a:cs typeface="Apple Symbols"/>
                </a:rPr>
                <a:t>Angle of attack, α</a:t>
              </a:r>
              <a:endParaRPr lang="en-US" sz="1200" baseline="-25000" dirty="0">
                <a:latin typeface="Apple Symbols"/>
                <a:cs typeface="Apple Symbols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072753" y="2165229"/>
              <a:ext cx="241544" cy="624244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627708" y="5233634"/>
            <a:ext cx="2918757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pple Symbols"/>
                <a:cs typeface="Apple Symbols"/>
              </a:rPr>
              <a:t>Key Parameter: Tip Speed Ratio</a:t>
            </a:r>
          </a:p>
          <a:p>
            <a:endParaRPr lang="en-US" dirty="0" smtClean="0">
              <a:latin typeface="Apple Symbols"/>
              <a:cs typeface="Apple Symbols"/>
            </a:endParaRPr>
          </a:p>
          <a:p>
            <a:r>
              <a:rPr lang="en-US" dirty="0" smtClean="0">
                <a:latin typeface="Apple Symbols"/>
                <a:cs typeface="Apple Symbols"/>
              </a:rPr>
              <a:t>TSR= Blade speed / Wind Speed</a:t>
            </a:r>
            <a:endParaRPr lang="en-US" dirty="0">
              <a:latin typeface="Apple Symbols"/>
              <a:cs typeface="Apple Symbols"/>
            </a:endParaRPr>
          </a:p>
        </p:txBody>
      </p:sp>
      <p:graphicFrame>
        <p:nvGraphicFramePr>
          <p:cNvPr id="89" name="Chart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967348"/>
              </p:ext>
            </p:extLst>
          </p:nvPr>
        </p:nvGraphicFramePr>
        <p:xfrm>
          <a:off x="3765733" y="2320169"/>
          <a:ext cx="5224513" cy="373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11" name="Group 110"/>
          <p:cNvGrpSpPr/>
          <p:nvPr/>
        </p:nvGrpSpPr>
        <p:grpSpPr>
          <a:xfrm>
            <a:off x="301720" y="2475976"/>
            <a:ext cx="3389403" cy="2198619"/>
            <a:chOff x="9714102" y="1331847"/>
            <a:chExt cx="3389403" cy="2198619"/>
          </a:xfrm>
        </p:grpSpPr>
        <p:cxnSp>
          <p:nvCxnSpPr>
            <p:cNvPr id="66" name="Straight Connector 65"/>
            <p:cNvCxnSpPr>
              <a:stCxn id="60" idx="2"/>
            </p:cNvCxnSpPr>
            <p:nvPr/>
          </p:nvCxnSpPr>
          <p:spPr>
            <a:xfrm rot="10800000" flipH="1" flipV="1">
              <a:off x="11327620" y="2637402"/>
              <a:ext cx="885170" cy="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12079082" y="2029185"/>
              <a:ext cx="741927" cy="47451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V="1">
              <a:off x="12092125" y="2758067"/>
              <a:ext cx="715843" cy="47451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11327620" y="1744340"/>
              <a:ext cx="1775885" cy="1786126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27"/>
            <p:cNvGrpSpPr/>
            <p:nvPr/>
          </p:nvGrpSpPr>
          <p:grpSpPr>
            <a:xfrm>
              <a:off x="9740523" y="1744340"/>
              <a:ext cx="337781" cy="1786126"/>
              <a:chOff x="1476462" y="2384942"/>
              <a:chExt cx="588520" cy="1786126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>
                <a:off x="1476462" y="3249300"/>
                <a:ext cx="58852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1476462" y="3711860"/>
                <a:ext cx="58852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>
                <a:off x="1476462" y="4171068"/>
                <a:ext cx="58852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1476462" y="2789473"/>
                <a:ext cx="58852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1476462" y="2384942"/>
                <a:ext cx="58852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Arrow Connector 61"/>
            <p:cNvCxnSpPr/>
            <p:nvPr/>
          </p:nvCxnSpPr>
          <p:spPr>
            <a:xfrm>
              <a:off x="11003598" y="3123416"/>
              <a:ext cx="337781" cy="0"/>
            </a:xfrm>
            <a:prstGeom prst="straightConnector1">
              <a:avLst/>
            </a:prstGeom>
            <a:ln w="9525">
              <a:solidFill>
                <a:srgbClr val="0000FF"/>
              </a:solidFill>
              <a:prstDash val="solid"/>
              <a:tailEnd type="arrow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4">
              <a:biLevel thresh="75000"/>
            </a:blip>
            <a:srcRect l="6800" b="74420"/>
            <a:stretch/>
          </p:blipFill>
          <p:spPr>
            <a:xfrm rot="16200000">
              <a:off x="11131140" y="2556765"/>
              <a:ext cx="420477" cy="10386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4">
              <a:biLevel thresh="75000"/>
            </a:blip>
            <a:srcRect l="6800" b="74420"/>
            <a:stretch/>
          </p:blipFill>
          <p:spPr>
            <a:xfrm rot="2075450">
              <a:off x="12477067" y="1843545"/>
              <a:ext cx="420477" cy="10386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4">
              <a:biLevel thresh="75000"/>
            </a:blip>
            <a:srcRect l="6800" b="74420"/>
            <a:stretch/>
          </p:blipFill>
          <p:spPr>
            <a:xfrm rot="9025056">
              <a:off x="12464499" y="3348484"/>
              <a:ext cx="420477" cy="103864"/>
            </a:xfrm>
            <a:prstGeom prst="rect">
              <a:avLst/>
            </a:prstGeom>
          </p:spPr>
        </p:pic>
        <p:cxnSp>
          <p:nvCxnSpPr>
            <p:cNvPr id="69" name="Straight Arrow Connector 68"/>
            <p:cNvCxnSpPr/>
            <p:nvPr/>
          </p:nvCxnSpPr>
          <p:spPr>
            <a:xfrm rot="5400000">
              <a:off x="11098372" y="2880409"/>
              <a:ext cx="486012" cy="1"/>
            </a:xfrm>
            <a:prstGeom prst="straightConnector1">
              <a:avLst/>
            </a:prstGeom>
            <a:ln w="9525">
              <a:solidFill>
                <a:srgbClr val="0000FF"/>
              </a:solidFill>
              <a:prstDash val="solid"/>
              <a:tailEnd type="arrow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5400000" flipH="1" flipV="1">
              <a:off x="10929482" y="2711520"/>
              <a:ext cx="486013" cy="337781"/>
            </a:xfrm>
            <a:prstGeom prst="straightConnector1">
              <a:avLst/>
            </a:prstGeom>
            <a:ln w="9525">
              <a:solidFill>
                <a:srgbClr val="0000FF"/>
              </a:solidFill>
              <a:tailEnd type="arrow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1341377" y="2651906"/>
              <a:ext cx="439863" cy="334059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9714102" y="1331847"/>
              <a:ext cx="3189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pple Symbols"/>
                  <a:cs typeface="Apple Symbols"/>
                </a:rPr>
                <a:t>V</a:t>
              </a:r>
              <a:r>
                <a:rPr lang="en-US" sz="1200" baseline="-25000" dirty="0" smtClean="0">
                  <a:latin typeface="Apple Symbols"/>
                  <a:cs typeface="Apple Symbols"/>
                </a:rPr>
                <a:t>∞</a:t>
              </a:r>
              <a:endParaRPr lang="en-US" sz="1200" baseline="-25000" dirty="0">
                <a:latin typeface="Apple Symbols"/>
                <a:cs typeface="Apple Symbol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1289446" y="3048291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pple Symbols"/>
                  <a:cs typeface="Apple Symbols"/>
                </a:rPr>
                <a:t>V</a:t>
              </a:r>
              <a:r>
                <a:rPr lang="en-US" sz="1200" baseline="-25000" dirty="0" smtClean="0">
                  <a:latin typeface="Apple Symbols"/>
                  <a:cs typeface="Apple Symbols"/>
                </a:rPr>
                <a:t>Blade</a:t>
              </a:r>
              <a:endParaRPr lang="en-US" sz="1200" baseline="-25000" dirty="0">
                <a:latin typeface="Apple Symbols"/>
                <a:cs typeface="Apple Symbol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0772564" y="2680436"/>
              <a:ext cx="3672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pple Symbols"/>
                  <a:cs typeface="Apple Symbols"/>
                </a:rPr>
                <a:t>V</a:t>
              </a:r>
              <a:r>
                <a:rPr lang="en-US" sz="1200" baseline="-25000" dirty="0" smtClean="0">
                  <a:latin typeface="Apple Symbols"/>
                  <a:cs typeface="Apple Symbols"/>
                </a:rPr>
                <a:t>Rel</a:t>
              </a:r>
              <a:endParaRPr lang="en-US" sz="1200" baseline="-25000" dirty="0">
                <a:latin typeface="Apple Symbols"/>
                <a:cs typeface="Apple Symbols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980376" y="3112964"/>
              <a:ext cx="3189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pple Symbols"/>
                  <a:cs typeface="Apple Symbols"/>
                </a:rPr>
                <a:t>V</a:t>
              </a:r>
              <a:r>
                <a:rPr lang="en-US" sz="1200" baseline="-25000" dirty="0" smtClean="0">
                  <a:latin typeface="Apple Symbols"/>
                  <a:cs typeface="Apple Symbols"/>
                </a:rPr>
                <a:t>∞</a:t>
              </a:r>
              <a:endParaRPr lang="en-US" sz="1200" baseline="-25000" dirty="0">
                <a:latin typeface="Apple Symbols"/>
                <a:cs typeface="Apple Symbol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1415047" y="2346748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pple Symbols"/>
                  <a:cs typeface="Apple Symbols"/>
                </a:rPr>
                <a:t>F</a:t>
              </a:r>
              <a:r>
                <a:rPr lang="en-US" sz="1200" baseline="-25000" dirty="0" smtClean="0">
                  <a:latin typeface="Apple Symbols"/>
                  <a:cs typeface="Apple Symbols"/>
                </a:rPr>
                <a:t>Lift</a:t>
              </a:r>
              <a:endParaRPr lang="en-US" sz="1200" baseline="-25000" dirty="0">
                <a:latin typeface="Apple Symbols"/>
                <a:cs typeface="Apple Symbol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743416" y="2680436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pple Symbols"/>
                  <a:cs typeface="Apple Symbols"/>
                </a:rPr>
                <a:t>F</a:t>
              </a:r>
              <a:r>
                <a:rPr lang="en-US" sz="1200" baseline="-25000" dirty="0">
                  <a:latin typeface="Apple Symbols"/>
                  <a:cs typeface="Apple Symbols"/>
                </a:rPr>
                <a:t>T</a:t>
              </a:r>
              <a:r>
                <a:rPr lang="en-US" sz="1200" baseline="-25000" dirty="0" smtClean="0">
                  <a:latin typeface="Apple Symbols"/>
                  <a:cs typeface="Apple Symbols"/>
                </a:rPr>
                <a:t>ang.</a:t>
              </a:r>
              <a:endParaRPr lang="en-US" sz="1200" baseline="-25000" dirty="0">
                <a:latin typeface="Apple Symbols"/>
                <a:cs typeface="Apple Symbols"/>
              </a:endParaRPr>
            </a:p>
          </p:txBody>
        </p:sp>
        <p:sp>
          <p:nvSpPr>
            <p:cNvPr id="57" name="Arc 56"/>
            <p:cNvSpPr/>
            <p:nvPr/>
          </p:nvSpPr>
          <p:spPr>
            <a:xfrm>
              <a:off x="11209300" y="2651491"/>
              <a:ext cx="251656" cy="206009"/>
            </a:xfrm>
            <a:prstGeom prst="arc">
              <a:avLst>
                <a:gd name="adj1" fmla="val 5410719"/>
                <a:gd name="adj2" fmla="val 9288810"/>
              </a:avLst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rot="16200000" flipH="1">
              <a:off x="11597424" y="2808742"/>
              <a:ext cx="347516" cy="4833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301720" y="2475976"/>
            <a:ext cx="3441335" cy="2410945"/>
            <a:chOff x="9762745" y="2350188"/>
            <a:chExt cx="3441335" cy="2410945"/>
          </a:xfrm>
        </p:grpSpPr>
        <p:cxnSp>
          <p:nvCxnSpPr>
            <p:cNvPr id="113" name="Straight Connector 112"/>
            <p:cNvCxnSpPr/>
            <p:nvPr/>
          </p:nvCxnSpPr>
          <p:spPr>
            <a:xfrm rot="5400000" flipH="1" flipV="1">
              <a:off x="11644665" y="3754820"/>
              <a:ext cx="715843" cy="51769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V="1">
              <a:off x="11637887" y="3032199"/>
              <a:ext cx="765533" cy="48156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6" idx="6"/>
            </p:cNvCxnSpPr>
            <p:nvPr/>
          </p:nvCxnSpPr>
          <p:spPr>
            <a:xfrm flipH="1">
              <a:off x="12261433" y="3655744"/>
              <a:ext cx="8907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11376263" y="2762681"/>
              <a:ext cx="1775885" cy="1786126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7" name="Group 27"/>
            <p:cNvGrpSpPr/>
            <p:nvPr/>
          </p:nvGrpSpPr>
          <p:grpSpPr>
            <a:xfrm>
              <a:off x="9789166" y="2762681"/>
              <a:ext cx="337781" cy="1786126"/>
              <a:chOff x="1476462" y="2384942"/>
              <a:chExt cx="588520" cy="1786126"/>
            </a:xfrm>
          </p:grpSpPr>
          <p:cxnSp>
            <p:nvCxnSpPr>
              <p:cNvPr id="135" name="Straight Arrow Connector 134"/>
              <p:cNvCxnSpPr/>
              <p:nvPr/>
            </p:nvCxnSpPr>
            <p:spPr>
              <a:xfrm>
                <a:off x="1476462" y="3249300"/>
                <a:ext cx="58852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/>
              <p:nvPr/>
            </p:nvCxnSpPr>
            <p:spPr>
              <a:xfrm>
                <a:off x="1476462" y="3711860"/>
                <a:ext cx="58852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>
              <a:xfrm>
                <a:off x="1476462" y="4171068"/>
                <a:ext cx="58852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>
                <a:off x="1476462" y="2789473"/>
                <a:ext cx="58852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/>
              <p:nvPr/>
            </p:nvCxnSpPr>
            <p:spPr>
              <a:xfrm>
                <a:off x="1476462" y="2384942"/>
                <a:ext cx="58852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8" name="Straight Arrow Connector 117"/>
            <p:cNvCxnSpPr/>
            <p:nvPr/>
          </p:nvCxnSpPr>
          <p:spPr>
            <a:xfrm>
              <a:off x="11923652" y="4708214"/>
              <a:ext cx="337781" cy="0"/>
            </a:xfrm>
            <a:prstGeom prst="straightConnector1">
              <a:avLst/>
            </a:prstGeom>
            <a:ln w="9525">
              <a:solidFill>
                <a:srgbClr val="0000FF"/>
              </a:solidFill>
              <a:prstDash val="solid"/>
              <a:tailEnd type="arrow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4">
              <a:biLevel thresh="75000"/>
            </a:blip>
            <a:srcRect l="6800" b="74420"/>
            <a:stretch/>
          </p:blipFill>
          <p:spPr>
            <a:xfrm rot="13109581">
              <a:off x="11517702" y="4302067"/>
              <a:ext cx="420477" cy="103864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4">
              <a:biLevel thresh="75000"/>
            </a:blip>
            <a:srcRect l="6800" b="74420"/>
            <a:stretch/>
          </p:blipFill>
          <p:spPr>
            <a:xfrm rot="19712763">
              <a:off x="11630360" y="2845809"/>
              <a:ext cx="420477" cy="103864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4">
              <a:biLevel thresh="75000"/>
            </a:blip>
            <a:srcRect l="6800" b="74420"/>
            <a:stretch/>
          </p:blipFill>
          <p:spPr>
            <a:xfrm rot="5400000">
              <a:off x="12941909" y="3629517"/>
              <a:ext cx="420477" cy="103864"/>
            </a:xfrm>
            <a:prstGeom prst="rect">
              <a:avLst/>
            </a:prstGeom>
          </p:spPr>
        </p:pic>
        <p:cxnSp>
          <p:nvCxnSpPr>
            <p:cNvPr id="122" name="Straight Arrow Connector 121"/>
            <p:cNvCxnSpPr/>
            <p:nvPr/>
          </p:nvCxnSpPr>
          <p:spPr>
            <a:xfrm>
              <a:off x="11756216" y="4366977"/>
              <a:ext cx="505217" cy="341237"/>
            </a:xfrm>
            <a:prstGeom prst="straightConnector1">
              <a:avLst/>
            </a:prstGeom>
            <a:ln w="9525">
              <a:solidFill>
                <a:srgbClr val="0000FF"/>
              </a:solidFill>
              <a:prstDash val="solid"/>
              <a:tailEnd type="arrow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rot="16200000" flipV="1">
              <a:off x="11669898" y="4453296"/>
              <a:ext cx="341236" cy="168599"/>
            </a:xfrm>
            <a:prstGeom prst="straightConnector1">
              <a:avLst/>
            </a:prstGeom>
            <a:ln w="9525">
              <a:solidFill>
                <a:srgbClr val="0000FF"/>
              </a:solidFill>
              <a:tailEnd type="arrow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flipV="1">
              <a:off x="11756215" y="4230102"/>
              <a:ext cx="439863" cy="136875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9762745" y="2350188"/>
              <a:ext cx="3189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pple Symbols"/>
                  <a:cs typeface="Apple Symbols"/>
                </a:rPr>
                <a:t>V</a:t>
              </a:r>
              <a:r>
                <a:rPr lang="en-US" sz="1200" baseline="-25000" dirty="0" smtClean="0">
                  <a:latin typeface="Apple Symbols"/>
                  <a:cs typeface="Apple Symbols"/>
                </a:rPr>
                <a:t>∞</a:t>
              </a:r>
              <a:endParaRPr lang="en-US" sz="1200" baseline="-25000" dirty="0">
                <a:latin typeface="Apple Symbols"/>
                <a:cs typeface="Apple Symbols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2047044" y="4406868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pple Symbols"/>
                  <a:cs typeface="Apple Symbols"/>
                </a:rPr>
                <a:t>V</a:t>
              </a:r>
              <a:r>
                <a:rPr lang="en-US" sz="1200" baseline="-25000" dirty="0" smtClean="0">
                  <a:latin typeface="Apple Symbols"/>
                  <a:cs typeface="Apple Symbols"/>
                </a:rPr>
                <a:t>Blade</a:t>
              </a:r>
              <a:endParaRPr lang="en-US" sz="1200" baseline="-25000" dirty="0">
                <a:latin typeface="Apple Symbols"/>
                <a:cs typeface="Apple Symbols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1531066" y="4484134"/>
              <a:ext cx="3672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pple Symbols"/>
                  <a:cs typeface="Apple Symbols"/>
                </a:rPr>
                <a:t>V</a:t>
              </a:r>
              <a:r>
                <a:rPr lang="en-US" sz="1200" baseline="-25000" dirty="0" smtClean="0">
                  <a:latin typeface="Apple Symbols"/>
                  <a:cs typeface="Apple Symbols"/>
                </a:rPr>
                <a:t>Rel</a:t>
              </a:r>
              <a:endParaRPr lang="en-US" sz="1200" baseline="-25000" dirty="0">
                <a:latin typeface="Apple Symbols"/>
                <a:cs typeface="Apple Symbols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2047044" y="4207135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pple Symbols"/>
                  <a:cs typeface="Apple Symbols"/>
                </a:rPr>
                <a:t>F</a:t>
              </a:r>
              <a:r>
                <a:rPr lang="en-US" sz="1200" baseline="-25000" dirty="0" smtClean="0">
                  <a:latin typeface="Apple Symbols"/>
                  <a:cs typeface="Apple Symbols"/>
                </a:rPr>
                <a:t>Lift</a:t>
              </a:r>
              <a:endParaRPr lang="en-US" sz="1200" baseline="-25000" dirty="0">
                <a:latin typeface="Apple Symbols"/>
                <a:cs typeface="Apple Symbols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2023184" y="3905497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pple Symbols"/>
                  <a:cs typeface="Apple Symbols"/>
                </a:rPr>
                <a:t>F</a:t>
              </a:r>
              <a:r>
                <a:rPr lang="en-US" sz="1200" baseline="-25000" dirty="0">
                  <a:latin typeface="Apple Symbols"/>
                  <a:cs typeface="Apple Symbols"/>
                </a:rPr>
                <a:t>T</a:t>
              </a:r>
              <a:r>
                <a:rPr lang="en-US" sz="1200" baseline="-25000" dirty="0" smtClean="0">
                  <a:latin typeface="Apple Symbols"/>
                  <a:cs typeface="Apple Symbols"/>
                </a:rPr>
                <a:t>ang.</a:t>
              </a:r>
              <a:endParaRPr lang="en-US" sz="1200" baseline="-25000" dirty="0">
                <a:latin typeface="Apple Symbols"/>
                <a:cs typeface="Apple Symbols"/>
              </a:endParaRPr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>
              <a:off x="11987216" y="4089599"/>
              <a:ext cx="208862" cy="140503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90"/>
    </mc:Choice>
    <mc:Fallback xmlns="">
      <p:transition xmlns:p14="http://schemas.microsoft.com/office/powerpoint/2010/main" spd="slow" advTm="8229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8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stablogsimages.com/images/2008/07/17/loudspeakers_mn3GW_70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4123" y="1970280"/>
            <a:ext cx="1523935" cy="1349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noise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49425"/>
            <a:ext cx="7212563" cy="3656854"/>
          </a:xfrm>
        </p:spPr>
        <p:txBody>
          <a:bodyPr>
            <a:noAutofit/>
          </a:bodyPr>
          <a:lstStyle/>
          <a:p>
            <a:pPr marL="93663" indent="15875">
              <a:buNone/>
            </a:pPr>
            <a:r>
              <a:rPr lang="en-US" sz="2400" dirty="0" smtClean="0"/>
              <a:t>Kinetic energy is converted into acoustic energy by three mechanisms:</a:t>
            </a:r>
          </a:p>
          <a:p>
            <a:pPr marL="624078" indent="-514350">
              <a:buAutoNum type="arabicPeriod"/>
            </a:pPr>
            <a:r>
              <a:rPr lang="en-US" sz="2200" dirty="0" smtClean="0"/>
              <a:t>By forcing the mass in a fixed region of space to fluctuate, e.g. a loudspeaker in a large baffle.</a:t>
            </a:r>
          </a:p>
          <a:p>
            <a:pPr marL="624078" indent="-514350">
              <a:buAutoNum type="arabicPeriod"/>
            </a:pPr>
            <a:r>
              <a:rPr lang="en-US" sz="2200" dirty="0" smtClean="0"/>
              <a:t>By forcing the momentum in a fixed region of space to fluctuate, e.g. a solid object vibrating after being struck.</a:t>
            </a:r>
          </a:p>
          <a:p>
            <a:pPr marL="624078" indent="-514350">
              <a:buAutoNum type="arabicPeriod"/>
            </a:pPr>
            <a:r>
              <a:rPr lang="en-US" sz="2200" dirty="0" smtClean="0"/>
              <a:t>By forcing the rates of momentum flux across fixed surfaces to vary, e.g. turbulent jet.</a:t>
            </a:r>
          </a:p>
          <a:p>
            <a:pPr marL="624078" indent="-514350">
              <a:buAutoNum type="arabicPeriod"/>
            </a:pPr>
            <a:endParaRPr lang="en-US" sz="2200" dirty="0" smtClean="0"/>
          </a:p>
        </p:txBody>
      </p:sp>
      <p:pic>
        <p:nvPicPr>
          <p:cNvPr id="2052" name="Picture 4" descr="http://hyperphysics.phy-astr.gsu.edu/hbase/music/imgmus/tunfo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9762" y="3319655"/>
            <a:ext cx="1129393" cy="1568083"/>
          </a:xfrm>
          <a:prstGeom prst="rect">
            <a:avLst/>
          </a:prstGeom>
          <a:noFill/>
        </p:spPr>
      </p:pic>
      <p:pic>
        <p:nvPicPr>
          <p:cNvPr id="2054" name="Picture 6" descr="Catalina eddy"/>
          <p:cNvPicPr>
            <a:picLocks noChangeAspect="1" noChangeArrowheads="1"/>
          </p:cNvPicPr>
          <p:nvPr/>
        </p:nvPicPr>
        <p:blipFill>
          <a:blip r:embed="rId6"/>
          <a:srcRect r="50344"/>
          <a:stretch>
            <a:fillRect/>
          </a:stretch>
        </p:blipFill>
        <p:spPr bwMode="auto">
          <a:xfrm>
            <a:off x="7568358" y="4887738"/>
            <a:ext cx="1379700" cy="12412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8430" y="6128981"/>
            <a:ext cx="7211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pple Symbols"/>
              </a:rPr>
              <a:t>Definitions from MJ </a:t>
            </a:r>
            <a:r>
              <a:rPr lang="en-US" sz="1000" dirty="0" err="1" smtClean="0">
                <a:latin typeface="Apple Symbols"/>
              </a:rPr>
              <a:t>Lighthill</a:t>
            </a:r>
            <a:r>
              <a:rPr lang="en-US" sz="1000" dirty="0" smtClean="0">
                <a:latin typeface="Apple Symbols"/>
              </a:rPr>
              <a:t>, 1952, </a:t>
            </a:r>
            <a:r>
              <a:rPr lang="en-US" sz="1000" i="1" dirty="0" smtClean="0">
                <a:latin typeface="Apple Symbols"/>
              </a:rPr>
              <a:t>On Sound Generated Aerodynamically</a:t>
            </a:r>
            <a:r>
              <a:rPr lang="en-US" sz="1000" dirty="0" smtClean="0">
                <a:latin typeface="Apple Symbols"/>
              </a:rPr>
              <a:t>, Proc. R. Soc. </a:t>
            </a:r>
            <a:r>
              <a:rPr lang="en-US" sz="1000" dirty="0" err="1" smtClean="0">
                <a:latin typeface="Apple Symbols"/>
              </a:rPr>
              <a:t>Lond</a:t>
            </a:r>
            <a:r>
              <a:rPr lang="en-US" sz="1000" dirty="0" smtClean="0">
                <a:latin typeface="Apple Symbols"/>
              </a:rPr>
              <a:t>. A, Vol.267, 147-182</a:t>
            </a:r>
          </a:p>
          <a:p>
            <a:r>
              <a:rPr lang="en-GB" sz="1000" dirty="0" smtClean="0">
                <a:latin typeface="Apple Symbols"/>
              </a:rPr>
              <a:t>Jet noise image from: </a:t>
            </a:r>
            <a:r>
              <a:rPr lang="en-GB" sz="1000" u="sng" dirty="0" smtClean="0">
                <a:solidFill>
                  <a:srgbClr val="0070C0"/>
                </a:solidFill>
              </a:rPr>
              <a:t>http://cms.tacc.utexas.edu/news/feature-stories/2011/reducing-jet-noise-by-controlling-turbulence/</a:t>
            </a:r>
            <a:endParaRPr lang="en-GB" sz="1000" u="sng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10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80"/>
    </mc:Choice>
    <mc:Fallback xmlns="">
      <p:transition xmlns:p14="http://schemas.microsoft.com/office/powerpoint/2010/main" spd="slow" advTm="9288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VAWT noise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592" y="2249425"/>
            <a:ext cx="7100208" cy="3656854"/>
          </a:xfrm>
        </p:spPr>
        <p:txBody>
          <a:bodyPr>
            <a:noAutofit/>
          </a:bodyPr>
          <a:lstStyle/>
          <a:p>
            <a:pPr marL="354013" indent="-176213"/>
            <a:r>
              <a:rPr lang="en-US" sz="2400" dirty="0" smtClean="0"/>
              <a:t>Dipole noise due to fluctuating blade loads dominates at low Mach number.</a:t>
            </a:r>
          </a:p>
          <a:p>
            <a:pPr marL="354013" indent="-176213"/>
            <a:r>
              <a:rPr lang="en-US" sz="2400" dirty="0" smtClean="0"/>
              <a:t>Need to know the blade loads in order to determine the noise analytically.</a:t>
            </a:r>
          </a:p>
          <a:p>
            <a:pPr marL="354013" indent="-176213"/>
            <a:endParaRPr lang="en-US" sz="2400" dirty="0" smtClean="0"/>
          </a:p>
          <a:p>
            <a:pPr marL="354013" indent="-176213"/>
            <a:r>
              <a:rPr lang="en-US" sz="2400" dirty="0" smtClean="0"/>
              <a:t>This presents some significant problems…</a:t>
            </a:r>
            <a:endParaRPr lang="en-US" sz="2200" dirty="0" smtClean="0"/>
          </a:p>
          <a:p>
            <a:pPr marL="624078" indent="-514350">
              <a:buAutoNum type="arabicPeriod"/>
            </a:pPr>
            <a:endParaRPr lang="en-US" sz="2200" dirty="0" smtClean="0"/>
          </a:p>
        </p:txBody>
      </p:sp>
      <p:pic>
        <p:nvPicPr>
          <p:cNvPr id="2052" name="Picture 4" descr="http://hyperphysics.phy-astr.gsu.edu/hbase/music/imgmus/tunfo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430" y="2032031"/>
            <a:ext cx="1129393" cy="156808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10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14"/>
    </mc:Choice>
    <mc:Fallback xmlns="">
      <p:transition xmlns:p14="http://schemas.microsoft.com/office/powerpoint/2010/main" spd="slow" advTm="337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CFD Modeling?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427133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Flow is fundamentally unsteady</a:t>
            </a:r>
          </a:p>
          <a:p>
            <a:r>
              <a:rPr lang="en-US" dirty="0" smtClean="0"/>
              <a:t>Flow is 3D</a:t>
            </a:r>
          </a:p>
          <a:p>
            <a:r>
              <a:rPr lang="en-US" dirty="0" smtClean="0"/>
              <a:t>Flow is turbulent and has a wide range of length and time scales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Flow is VERY complicated!</a:t>
            </a:r>
          </a:p>
          <a:p>
            <a:pPr>
              <a:buNone/>
            </a:pPr>
            <a:endParaRPr lang="en-US" dirty="0" smtClean="0"/>
          </a:p>
          <a:p>
            <a:pPr marL="88900" indent="20638">
              <a:buNone/>
            </a:pPr>
            <a:r>
              <a:rPr lang="en-US" dirty="0" smtClean="0"/>
              <a:t>Difficult to determine the most significant noise sources.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53" y="1143000"/>
            <a:ext cx="2355980" cy="2355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600" y="3700936"/>
            <a:ext cx="29972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4333" y="6022490"/>
            <a:ext cx="280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/>
              <a:t>Image from </a:t>
            </a:r>
            <a:r>
              <a:rPr lang="en-GB" sz="600" dirty="0" err="1" smtClean="0"/>
              <a:t>Scheurich</a:t>
            </a:r>
            <a:r>
              <a:rPr lang="en-GB" sz="600" dirty="0" smtClean="0"/>
              <a:t>, Fletcher and Brown, (2010), </a:t>
            </a:r>
            <a:r>
              <a:rPr lang="en-GB" sz="600" i="1" dirty="0" smtClean="0"/>
              <a:t>The influence of Blade Curvature and Helical Blade Twist on the Performance  of a Vertical Axis Wind Turbine, </a:t>
            </a:r>
            <a:r>
              <a:rPr lang="en-GB" sz="600" dirty="0" smtClean="0"/>
              <a:t>48</a:t>
            </a:r>
            <a:r>
              <a:rPr lang="en-GB" sz="600" baseline="30000" dirty="0" smtClean="0"/>
              <a:t>th</a:t>
            </a:r>
            <a:r>
              <a:rPr lang="en-GB" sz="600" dirty="0" smtClean="0"/>
              <a:t> AIAA  Aerospace Sciences Meeting, </a:t>
            </a:r>
            <a:r>
              <a:rPr lang="en-GB" sz="600" dirty="0" err="1" smtClean="0"/>
              <a:t>Orlando</a:t>
            </a:r>
            <a:r>
              <a:rPr lang="en-GB" sz="600" dirty="0" smtClean="0"/>
              <a:t>, USA</a:t>
            </a:r>
            <a:endParaRPr lang="en-GB" sz="6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72"/>
    </mc:Choice>
    <mc:Fallback xmlns="">
      <p:transition xmlns:p14="http://schemas.microsoft.com/office/powerpoint/2010/main" spd="slow" advTm="508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69" y="2137363"/>
            <a:ext cx="4607599" cy="3570956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GB" dirty="0" smtClean="0"/>
              <a:t>Use analytic acoustic model for moving point source.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Guess the blade loads</a:t>
            </a:r>
          </a:p>
          <a:p>
            <a:pPr marL="916686" lvl="1" indent="-514350"/>
            <a:r>
              <a:rPr lang="en-GB" sz="2000" dirty="0" smtClean="0"/>
              <a:t>Sinusoidal variation with azimuth?</a:t>
            </a:r>
          </a:p>
          <a:p>
            <a:pPr marL="916686" lvl="1" indent="-514350"/>
            <a:r>
              <a:rPr lang="en-GB" sz="2000" dirty="0" smtClean="0"/>
              <a:t>Blade/wake interactions?</a:t>
            </a:r>
          </a:p>
          <a:p>
            <a:pPr marL="916686" lvl="1" indent="-514350"/>
            <a:r>
              <a:rPr lang="en-GB" sz="2000" dirty="0" smtClean="0"/>
              <a:t>Dynamic Stall?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Predict the resulting sound field</a:t>
            </a:r>
          </a:p>
          <a:p>
            <a:pPr marL="624078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990719" y="2931821"/>
            <a:ext cx="393700" cy="570984"/>
          </a:xfrm>
          <a:prstGeom prst="rect">
            <a:avLst/>
          </a:prstGeom>
          <a:solidFill>
            <a:srgbClr val="FF9234"/>
          </a:solidFill>
          <a:ln w="12700" cmpd="sng">
            <a:solidFill>
              <a:srgbClr val="FF92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025269" y="2646329"/>
            <a:ext cx="5816600" cy="2128342"/>
            <a:chOff x="4114169" y="2094468"/>
            <a:chExt cx="5816600" cy="2128342"/>
          </a:xfrm>
        </p:grpSpPr>
        <p:grpSp>
          <p:nvGrpSpPr>
            <p:cNvPr id="11" name="Group 10"/>
            <p:cNvGrpSpPr/>
            <p:nvPr/>
          </p:nvGrpSpPr>
          <p:grpSpPr>
            <a:xfrm>
              <a:off x="4114169" y="2094468"/>
              <a:ext cx="5486400" cy="947698"/>
              <a:chOff x="4114169" y="2094468"/>
              <a:chExt cx="5486400" cy="947698"/>
            </a:xfrm>
          </p:grpSpPr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0503384"/>
                  </p:ext>
                </p:extLst>
              </p:nvPr>
            </p:nvGraphicFramePr>
            <p:xfrm>
              <a:off x="4114169" y="2394466"/>
              <a:ext cx="5486400" cy="64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1" name="Document" r:id="rId5" imgW="5486400" imgH="647700" progId="Word.Document.12">
                      <p:link updateAutomatic="1"/>
                    </p:oleObj>
                  </mc:Choice>
                  <mc:Fallback>
                    <p:oleObj name="Document" r:id="rId5" imgW="5486400" imgH="647700" progId="Word.Document.12">
                      <p:link updateAutomatic="1"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114169" y="2394466"/>
                            <a:ext cx="5486400" cy="647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" name="TextBox 5"/>
              <p:cNvSpPr txBox="1"/>
              <p:nvPr/>
            </p:nvSpPr>
            <p:spPr>
              <a:xfrm>
                <a:off x="5219700" y="2094468"/>
                <a:ext cx="889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pple Symbols"/>
                    <a:cs typeface="Apple Symbols"/>
                  </a:rPr>
                  <a:t>Far field:</a:t>
                </a:r>
                <a:endParaRPr lang="en-US" dirty="0">
                  <a:latin typeface="Apple Symbols"/>
                  <a:cs typeface="Apple Symbols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444369" y="2875002"/>
              <a:ext cx="5486400" cy="947698"/>
              <a:chOff x="4444369" y="2875002"/>
              <a:chExt cx="5486400" cy="947698"/>
            </a:xfrm>
          </p:grpSpPr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90533416"/>
                  </p:ext>
                </p:extLst>
              </p:nvPr>
            </p:nvGraphicFramePr>
            <p:xfrm>
              <a:off x="4444369" y="3175000"/>
              <a:ext cx="5486400" cy="64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2" name="Document" r:id="rId7" imgW="5486400" imgH="647700" progId="Word.Document.12">
                      <p:link updateAutomatic="1"/>
                    </p:oleObj>
                  </mc:Choice>
                  <mc:Fallback>
                    <p:oleObj name="Document" r:id="rId7" imgW="5486400" imgH="647700" progId="Word.Document.12">
                      <p:link updateAutomatic="1"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444369" y="3175000"/>
                            <a:ext cx="5486400" cy="647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Rectangle 8"/>
              <p:cNvSpPr/>
              <p:nvPr/>
            </p:nvSpPr>
            <p:spPr>
              <a:xfrm>
                <a:off x="5219700" y="2875002"/>
                <a:ext cx="1009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Apple Symbols"/>
                    <a:cs typeface="Apple Symbols"/>
                  </a:rPr>
                  <a:t>Near field</a:t>
                </a:r>
                <a:r>
                  <a:rPr lang="en-US" dirty="0">
                    <a:latin typeface="Apple Symbols"/>
                    <a:cs typeface="Apple Symbols"/>
                  </a:rPr>
                  <a:t>: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589499" y="3822700"/>
              <a:ext cx="30973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>
                  <a:latin typeface="Apple Symbols"/>
                  <a:cs typeface="Apple Symbols"/>
                </a:rPr>
                <a:t>MV Lowson, (1965), </a:t>
              </a:r>
              <a:r>
                <a:rPr lang="en-GB" sz="1000" i="1" dirty="0">
                  <a:latin typeface="Apple Symbols"/>
                  <a:cs typeface="Apple Symbols"/>
                </a:rPr>
                <a:t>The Sound Field for Singularities in Motion, </a:t>
              </a:r>
              <a:r>
                <a:rPr lang="en-GB" sz="1000" dirty="0">
                  <a:latin typeface="Apple Symbols"/>
                  <a:cs typeface="Apple Symbols"/>
                </a:rPr>
                <a:t>Proc. R. Soc. A, Vol.286, 559-572 </a:t>
              </a:r>
              <a:endParaRPr lang="en-US" sz="1000" dirty="0">
                <a:latin typeface="Apple Symbols"/>
                <a:cs typeface="Apple Symbol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30800" y="2094468"/>
              <a:ext cx="4013200" cy="212834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0563"/>
            <a:ext cx="8229600" cy="1066800"/>
          </a:xfrm>
        </p:spPr>
        <p:txBody>
          <a:bodyPr/>
          <a:lstStyle/>
          <a:p>
            <a:r>
              <a:rPr lang="en-GB" dirty="0" smtClean="0"/>
              <a:t>An alternative approach...</a:t>
            </a:r>
            <a:endParaRPr lang="en-GB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76135" y="5400455"/>
            <a:ext cx="8523494" cy="10262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Apple Symbols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Apple Symbols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Apple Symbols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Apple Symbols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Apple Symbols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358775">
              <a:buNone/>
            </a:pPr>
            <a:r>
              <a:rPr lang="en-GB" dirty="0" smtClean="0">
                <a:solidFill>
                  <a:schemeClr val="accent1"/>
                </a:solidFill>
              </a:rPr>
              <a:t>4. </a:t>
            </a:r>
            <a:r>
              <a:rPr lang="en-GB" dirty="0" smtClean="0"/>
              <a:t>Identify key characteristics of sound field for comparison with experimental data.</a:t>
            </a:r>
            <a:endParaRPr lang="en-GB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09"/>
    </mc:Choice>
    <mc:Fallback xmlns="">
      <p:transition xmlns:p14="http://schemas.microsoft.com/office/powerpoint/2010/main" spd="slow" advTm="5930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4.1|2.4|9.7|2.7|3.8|7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9|7.4|2.9|2.1|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2.1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|4.3|5.3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1.1|6|8.8|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4.9|9.2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7|16.7|2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3.4|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5.3|12.1|19.9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8|11.1|7|5.9|5.7|1.6|6.4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2|5.3|6.2|2.5|9.7|8.7|4.6|1.5|7.6|7.8|1.7|9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ambridge 1">
      <a:dk1>
        <a:sysClr val="windowText" lastClr="000000"/>
      </a:dk1>
      <a:lt1>
        <a:srgbClr val="FDFDFD"/>
      </a:lt1>
      <a:dk2>
        <a:srgbClr val="91DFC7"/>
      </a:dk2>
      <a:lt2>
        <a:srgbClr val="FDFDFD"/>
      </a:lt2>
      <a:accent1>
        <a:srgbClr val="5D82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1535</TotalTime>
  <Words>1235</Words>
  <Application>Microsoft Macintosh PowerPoint</Application>
  <PresentationFormat>On-screen Show (4:3)</PresentationFormat>
  <Paragraphs>202</Paragraphs>
  <Slides>14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Urban</vt:lpstr>
      <vt:lpstr>\\localhost\Users\charliepearson\Documents\PhD\Presentations\Macintosh HD:Users:charliepearson:Documents:PhD:Progress Reviews:First Year Report:First Year Report - 02.docx!OLE_LINK1</vt:lpstr>
      <vt:lpstr>\\localhost\Users\charliepearson\Documents\PhD\Presentations\Macintosh HD:Users:charliepearson:Documents:PhD:Progress Reviews:First Year Report:First Year Report - 02.docx!OLE_LINK2</vt:lpstr>
      <vt:lpstr>Vertical Axis Wind Turbine Noise</vt:lpstr>
      <vt:lpstr>What is a VAWT?</vt:lpstr>
      <vt:lpstr>Why VAWTs?</vt:lpstr>
      <vt:lpstr>Built Environment Application</vt:lpstr>
      <vt:lpstr>How does a lift-type VAWT work?</vt:lpstr>
      <vt:lpstr>Where does noise come from?</vt:lpstr>
      <vt:lpstr>Where does VAWT noise come from?</vt:lpstr>
      <vt:lpstr>CFD Modeling?</vt:lpstr>
      <vt:lpstr>An alternative approach...</vt:lpstr>
      <vt:lpstr>Loading Profiles Tested</vt:lpstr>
      <vt:lpstr>Experiments</vt:lpstr>
      <vt:lpstr>PowerPoint Presentation</vt:lpstr>
      <vt:lpstr>Array Measurements</vt:lpstr>
      <vt:lpstr>Plan of action</vt:lpstr>
    </vt:vector>
  </TitlesOfParts>
  <Company>University of Cambridge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Vertical Axis Wind Turbine Noise</dc:title>
  <dc:creator>Charlie Pearson</dc:creator>
  <cp:lastModifiedBy>Charlie Pearson</cp:lastModifiedBy>
  <cp:revision>68</cp:revision>
  <dcterms:created xsi:type="dcterms:W3CDTF">2010-11-04T08:09:11Z</dcterms:created>
  <dcterms:modified xsi:type="dcterms:W3CDTF">2011-07-20T15:37:01Z</dcterms:modified>
</cp:coreProperties>
</file>