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5" r:id="rId1"/>
  </p:sldMasterIdLst>
  <p:notesMasterIdLst>
    <p:notesMasterId r:id="rId25"/>
  </p:notesMasterIdLst>
  <p:sldIdLst>
    <p:sldId id="256" r:id="rId2"/>
    <p:sldId id="257" r:id="rId3"/>
    <p:sldId id="285" r:id="rId4"/>
    <p:sldId id="261" r:id="rId5"/>
    <p:sldId id="286" r:id="rId6"/>
    <p:sldId id="289" r:id="rId7"/>
    <p:sldId id="290" r:id="rId8"/>
    <p:sldId id="291" r:id="rId9"/>
    <p:sldId id="292" r:id="rId10"/>
    <p:sldId id="298" r:id="rId11"/>
    <p:sldId id="296" r:id="rId12"/>
    <p:sldId id="302" r:id="rId13"/>
    <p:sldId id="301" r:id="rId14"/>
    <p:sldId id="304" r:id="rId15"/>
    <p:sldId id="305" r:id="rId16"/>
    <p:sldId id="306" r:id="rId17"/>
    <p:sldId id="307" r:id="rId18"/>
    <p:sldId id="308" r:id="rId19"/>
    <p:sldId id="288" r:id="rId20"/>
    <p:sldId id="309" r:id="rId21"/>
    <p:sldId id="310" r:id="rId22"/>
    <p:sldId id="311" r:id="rId23"/>
    <p:sldId id="31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BB45"/>
    <a:srgbClr val="CCFFFF"/>
    <a:srgbClr val="800000"/>
    <a:srgbClr val="A7DCE3"/>
    <a:srgbClr val="A8D7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63" autoAdjust="0"/>
    <p:restoredTop sz="94660"/>
  </p:normalViewPr>
  <p:slideViewPr>
    <p:cSldViewPr>
      <p:cViewPr varScale="1">
        <p:scale>
          <a:sx n="78" d="100"/>
          <a:sy n="78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D4063-CF95-4FC9-997B-9BA11336C9BD}" type="datetimeFigureOut">
              <a:rPr lang="en-GB" smtClean="0"/>
              <a:pPr/>
              <a:t>21/07/2011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ABB7B-7522-4288-A6E8-60BF67DF20A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BB7B-7522-4288-A6E8-60BF67DF20AA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35D6FB-C68D-4722-B21C-E70B6CB0E4DE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CE6323-073B-4593-9888-062831A8E2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6F299A-33FF-47C1-B410-602E49E72DE4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0CD453-CE2A-4C92-A204-6E0B169BD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193A30-ACFC-4210-A541-E2ADF76CF6C1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043499-1A0F-4BF4-8402-13572EDD3D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524D40-8D15-4AF0-BB0C-5B42536E3E5A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4E5B22-5591-462A-B956-2EBB0B25B1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5148D8-C50D-4FF1-82A5-CA3BA9FCF68E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D26DB3-3CC1-47E3-9F47-A8C3DDAC06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C359EB-1266-4DCE-B507-72939AAC435B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30161B-D4A6-43C5-AF90-B32015AA20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9A833A-4B3B-497F-8087-E288D64D7121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0912D7-E060-4C93-ADA5-71519CC6D2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ABE00D-E1B0-465A-9587-3998ECD14C85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9E6D212-C3EF-49A3-913C-E095782146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EA283D-4097-48FB-BB46-E4DD7A0E1F7E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D349E0-938C-4756-8C29-5FA4ADA7B6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633C8FE-7EE6-4375-A657-79CDBC683C75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FDED22-81CE-4121-9964-A41CE40B3A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E486F7-1BF9-4F11-A1E9-98390357261F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17670B-CFBC-4572-825C-B7981A59F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8C3B67-F00F-4A0C-8109-6E610B0B758C}" type="datetimeFigureOut">
              <a:rPr lang="en-US" smtClean="0"/>
              <a:pPr>
                <a:defRPr/>
              </a:pPr>
              <a:t>7/21/2011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5673FB-0309-4888-964F-DDE1E09224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04398" cy="223152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en-GB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High Temperature </a:t>
            </a:r>
            <a:br>
              <a:rPr lang="en-GB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Condensation Particle Counter  (CPC)</a:t>
            </a:r>
            <a:br>
              <a:rPr lang="en-GB" sz="3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5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691680" y="2780928"/>
            <a:ext cx="6336704" cy="2232248"/>
          </a:xfrm>
        </p:spPr>
        <p:txBody>
          <a:bodyPr>
            <a:normAutofit fontScale="85000" lnSpcReduction="20000"/>
          </a:bodyPr>
          <a:lstStyle/>
          <a:p>
            <a:pPr marL="26988" eaLnBrk="1" hangingPunct="1"/>
            <a:r>
              <a:rPr lang="en-GB" sz="4000" b="1" dirty="0" err="1" smtClean="0">
                <a:solidFill>
                  <a:schemeClr val="tx1"/>
                </a:solidFill>
              </a:rPr>
              <a:t>Jeng</a:t>
            </a:r>
            <a:r>
              <a:rPr lang="en-GB" sz="4000" b="1" dirty="0" smtClean="0">
                <a:solidFill>
                  <a:schemeClr val="tx1"/>
                </a:solidFill>
              </a:rPr>
              <a:t> K. </a:t>
            </a:r>
            <a:r>
              <a:rPr lang="en-GB" sz="4000" b="1" dirty="0" err="1" smtClean="0">
                <a:solidFill>
                  <a:schemeClr val="tx1"/>
                </a:solidFill>
              </a:rPr>
              <a:t>Rongchai</a:t>
            </a:r>
            <a:endParaRPr lang="en-GB" sz="4000" b="1" dirty="0" smtClean="0">
              <a:solidFill>
                <a:schemeClr val="tx1"/>
              </a:solidFill>
            </a:endParaRPr>
          </a:p>
          <a:p>
            <a:pPr marL="26988" eaLnBrk="1" hangingPunct="1"/>
            <a:endParaRPr lang="en-GB" b="1" dirty="0" smtClean="0">
              <a:solidFill>
                <a:schemeClr val="tx1"/>
              </a:solidFill>
            </a:endParaRPr>
          </a:p>
          <a:p>
            <a:pPr marL="26988" eaLnBrk="1" hangingPunct="1"/>
            <a:r>
              <a:rPr lang="en-GB" dirty="0" smtClean="0">
                <a:solidFill>
                  <a:schemeClr val="tx1"/>
                </a:solidFill>
              </a:rPr>
              <a:t>kr298@cam.ac.uk</a:t>
            </a:r>
          </a:p>
          <a:p>
            <a:pPr marL="26988" eaLnBrk="1" hangingPunct="1"/>
            <a:endParaRPr lang="en-GB" dirty="0" smtClean="0">
              <a:solidFill>
                <a:schemeClr val="tx1"/>
              </a:solidFill>
            </a:endParaRPr>
          </a:p>
          <a:p>
            <a:pPr marL="26988" eaLnBrk="1" hangingPunct="1"/>
            <a:r>
              <a:rPr lang="en-GB" dirty="0" smtClean="0">
                <a:solidFill>
                  <a:schemeClr val="tx1"/>
                </a:solidFill>
              </a:rPr>
              <a:t>FETE Conference</a:t>
            </a:r>
          </a:p>
          <a:p>
            <a:pPr marL="26988" eaLnBrk="1" hangingPunct="1"/>
            <a:r>
              <a:rPr lang="en-GB" dirty="0" smtClean="0">
                <a:solidFill>
                  <a:schemeClr val="tx1"/>
                </a:solidFill>
              </a:rPr>
              <a:t>21 July 2011</a:t>
            </a:r>
            <a:endParaRPr lang="en-US" dirty="0" smtClean="0">
              <a:solidFill>
                <a:schemeClr val="tx1"/>
              </a:solidFill>
            </a:endParaRPr>
          </a:p>
          <a:p>
            <a:pPr marL="26988" eaLnBrk="1" hangingPunct="1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64"/>
          <p:cNvGrpSpPr/>
          <p:nvPr/>
        </p:nvGrpSpPr>
        <p:grpSpPr>
          <a:xfrm>
            <a:off x="755578" y="476672"/>
            <a:ext cx="7892076" cy="4896544"/>
            <a:chOff x="2561226" y="2348880"/>
            <a:chExt cx="1687429" cy="1563602"/>
          </a:xfrm>
        </p:grpSpPr>
        <p:sp>
          <p:nvSpPr>
            <p:cNvPr id="47" name="Rectangle 46"/>
            <p:cNvSpPr/>
            <p:nvPr/>
          </p:nvSpPr>
          <p:spPr>
            <a:xfrm>
              <a:off x="2561226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COLD</a:t>
              </a:r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93077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COLD</a:t>
              </a:r>
              <a:endParaRPr lang="en-GB" dirty="0"/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2195736" y="5085184"/>
            <a:ext cx="2809900" cy="576064"/>
            <a:chOff x="2915816" y="4581128"/>
            <a:chExt cx="2809900" cy="576064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428476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370869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203054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4860826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Rectangle 2"/>
          <p:cNvSpPr txBox="1">
            <a:spLocks/>
          </p:cNvSpPr>
          <p:nvPr/>
        </p:nvSpPr>
        <p:spPr bwMode="auto">
          <a:xfrm>
            <a:off x="2555776" y="5661248"/>
            <a:ext cx="3528392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Saturated Vapour-laden Hot uniform flow</a:t>
            </a:r>
          </a:p>
        </p:txBody>
      </p:sp>
      <p:sp>
        <p:nvSpPr>
          <p:cNvPr id="126" name="Rectangle 2"/>
          <p:cNvSpPr txBox="1">
            <a:spLocks/>
          </p:cNvSpPr>
          <p:nvPr/>
        </p:nvSpPr>
        <p:spPr bwMode="auto">
          <a:xfrm>
            <a:off x="2555776" y="3068960"/>
            <a:ext cx="2160240" cy="50405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Heat</a:t>
            </a:r>
            <a:endParaRPr kumimoji="0" lang="en-GB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8" name="Rectangle 2"/>
          <p:cNvSpPr txBox="1">
            <a:spLocks/>
          </p:cNvSpPr>
          <p:nvPr/>
        </p:nvSpPr>
        <p:spPr bwMode="auto">
          <a:xfrm>
            <a:off x="2771800" y="2276872"/>
            <a:ext cx="1512168" cy="50405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Mass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491880" y="2852936"/>
            <a:ext cx="1656184" cy="1588"/>
            <a:chOff x="3419872" y="4293096"/>
            <a:chExt cx="1656184" cy="1588"/>
          </a:xfrm>
        </p:grpSpPr>
        <p:cxnSp>
          <p:nvCxnSpPr>
            <p:cNvPr id="129" name="Straight Arrow Connector 128"/>
            <p:cNvCxnSpPr/>
            <p:nvPr/>
          </p:nvCxnSpPr>
          <p:spPr>
            <a:xfrm rot="10800000">
              <a:off x="3419872" y="4293096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/>
            <p:nvPr/>
          </p:nvCxnSpPr>
          <p:spPr>
            <a:xfrm flipV="1">
              <a:off x="4355976" y="429309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2699792" y="2996952"/>
            <a:ext cx="3528392" cy="1588"/>
            <a:chOff x="2627784" y="4581128"/>
            <a:chExt cx="3528392" cy="1588"/>
          </a:xfrm>
        </p:grpSpPr>
        <p:cxnSp>
          <p:nvCxnSpPr>
            <p:cNvPr id="124" name="Straight Arrow Connector 123"/>
            <p:cNvCxnSpPr/>
            <p:nvPr/>
          </p:nvCxnSpPr>
          <p:spPr>
            <a:xfrm>
              <a:off x="4427984" y="4581128"/>
              <a:ext cx="172819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/>
            <p:nvPr/>
          </p:nvCxnSpPr>
          <p:spPr>
            <a:xfrm rot="10800000">
              <a:off x="2627784" y="4581128"/>
              <a:ext cx="151216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0" name="Shape 39"/>
          <p:cNvCxnSpPr/>
          <p:nvPr/>
        </p:nvCxnSpPr>
        <p:spPr>
          <a:xfrm rot="16200000" flipV="1">
            <a:off x="3131840" y="3861048"/>
            <a:ext cx="792882" cy="712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hape 39"/>
          <p:cNvCxnSpPr/>
          <p:nvPr/>
        </p:nvCxnSpPr>
        <p:spPr>
          <a:xfrm rot="16200000" flipH="1">
            <a:off x="3131840" y="1988840"/>
            <a:ext cx="576064" cy="2880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484784"/>
            <a:ext cx="1440160" cy="79208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268760"/>
            <a:ext cx="2942041" cy="722606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4304223"/>
            <a:ext cx="2614742" cy="708953"/>
          </a:xfrm>
          <a:prstGeom prst="rect">
            <a:avLst/>
          </a:prstGeom>
          <a:noFill/>
        </p:spPr>
      </p:pic>
      <p:sp>
        <p:nvSpPr>
          <p:cNvPr id="65" name="Rectangle 64"/>
          <p:cNvSpPr/>
          <p:nvPr/>
        </p:nvSpPr>
        <p:spPr>
          <a:xfrm>
            <a:off x="4211960" y="2780928"/>
            <a:ext cx="360040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2"/>
          <p:cNvSpPr txBox="1">
            <a:spLocks/>
          </p:cNvSpPr>
          <p:nvPr/>
        </p:nvSpPr>
        <p:spPr bwMode="auto">
          <a:xfrm>
            <a:off x="3923928" y="3140968"/>
            <a:ext cx="864096" cy="36004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Hot</a:t>
            </a: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5148064" y="3573016"/>
            <a:ext cx="2232248" cy="792088"/>
          </a:xfrm>
          <a:prstGeom prst="rect">
            <a:avLst/>
          </a:prstGeom>
        </p:spPr>
        <p:txBody>
          <a:bodyPr vert="horz" lIns="45720" tIns="0" rIns="4572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6988" marR="64008" lvl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</a:pPr>
            <a:r>
              <a:rPr kumimoji="0" lang="en-GB" sz="4000" b="1" i="0" u="none" strike="noStrike" kern="120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GB" sz="4000" b="1" i="0" u="none" strike="noStrike" kern="120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&lt; </a:t>
            </a:r>
            <a:r>
              <a:rPr kumimoji="0" lang="el-GR" sz="4000" b="1" i="0" u="none" strike="noStrike" kern="120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α</a:t>
            </a:r>
            <a:endParaRPr kumimoji="0" lang="en-GB" sz="40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9" name="Group 88"/>
          <p:cNvGrpSpPr/>
          <p:nvPr/>
        </p:nvGrpSpPr>
        <p:grpSpPr>
          <a:xfrm>
            <a:off x="5652120" y="5085184"/>
            <a:ext cx="1729780" cy="576064"/>
            <a:chOff x="3995936" y="4581128"/>
            <a:chExt cx="1729780" cy="576064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428476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370869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4860826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Rectangle 2"/>
          <p:cNvSpPr>
            <a:spLocks noGrp="1"/>
          </p:cNvSpPr>
          <p:nvPr>
            <p:ph type="ctrTitle"/>
          </p:nvPr>
        </p:nvSpPr>
        <p:spPr bwMode="auto">
          <a:xfrm>
            <a:off x="2987824" y="0"/>
            <a:ext cx="3024336" cy="86409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u="sng" dirty="0" smtClean="0">
                <a:effectLst/>
              </a:rPr>
              <a:t>Modelling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14" name="Rectangle 2"/>
          <p:cNvSpPr>
            <a:spLocks noGrp="1"/>
          </p:cNvSpPr>
          <p:nvPr>
            <p:ph type="ctrTitle"/>
          </p:nvPr>
        </p:nvSpPr>
        <p:spPr bwMode="auto">
          <a:xfrm>
            <a:off x="755576" y="44625"/>
            <a:ext cx="6120680" cy="86409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GB" sz="4000" u="sng" dirty="0" smtClean="0">
                <a:effectLst/>
              </a:rPr>
              <a:t>Particles growth Activation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403648" y="2060848"/>
            <a:ext cx="6091877" cy="3456384"/>
            <a:chOff x="1331641" y="2348880"/>
            <a:chExt cx="6091877" cy="3456384"/>
          </a:xfrm>
        </p:grpSpPr>
        <p:grpSp>
          <p:nvGrpSpPr>
            <p:cNvPr id="59" name="Group 58"/>
            <p:cNvGrpSpPr/>
            <p:nvPr/>
          </p:nvGrpSpPr>
          <p:grpSpPr>
            <a:xfrm>
              <a:off x="1331641" y="2348880"/>
              <a:ext cx="6091877" cy="3456384"/>
              <a:chOff x="1331641" y="1916832"/>
              <a:chExt cx="6091877" cy="3456384"/>
            </a:xfrm>
          </p:grpSpPr>
          <p:grpSp>
            <p:nvGrpSpPr>
              <p:cNvPr id="2" name="Group 64"/>
              <p:cNvGrpSpPr/>
              <p:nvPr/>
            </p:nvGrpSpPr>
            <p:grpSpPr>
              <a:xfrm>
                <a:off x="1331641" y="1916832"/>
                <a:ext cx="6091877" cy="3456384"/>
                <a:chOff x="2699792" y="2348880"/>
                <a:chExt cx="1302523" cy="1563602"/>
              </a:xfrm>
            </p:grpSpPr>
            <p:sp>
              <p:nvSpPr>
                <p:cNvPr id="47" name="Rectangle 46"/>
                <p:cNvSpPr/>
                <p:nvPr/>
              </p:nvSpPr>
              <p:spPr>
                <a:xfrm>
                  <a:off x="2699792" y="2348880"/>
                  <a:ext cx="255578" cy="1563602"/>
                </a:xfrm>
                <a:prstGeom prst="rect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GB" dirty="0" smtClean="0"/>
                    <a:t>Condenser Wall</a:t>
                  </a:r>
                  <a:endParaRPr lang="en-GB" dirty="0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3746737" y="2348880"/>
                  <a:ext cx="255578" cy="1563602"/>
                </a:xfrm>
                <a:prstGeom prst="rect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GB" dirty="0" smtClean="0">
                      <a:effectLst>
                        <a:outerShdw blurRad="635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Condenser</a:t>
                  </a:r>
                  <a:r>
                    <a:rPr lang="en-GB" dirty="0" smtClean="0"/>
                    <a:t> Wall</a:t>
                  </a:r>
                  <a:endParaRPr lang="en-GB" dirty="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2426699" y="1916832"/>
                <a:ext cx="3801485" cy="3456384"/>
                <a:chOff x="2483768" y="1916832"/>
                <a:chExt cx="3801485" cy="3456384"/>
              </a:xfrm>
            </p:grpSpPr>
            <p:pic>
              <p:nvPicPr>
                <p:cNvPr id="1027" name="Picture 3" descr="C:\Documents and Settings\kr298\Desktop\FETE PResentation\Saturation photocold.JPG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427984" y="1916832"/>
                  <a:ext cx="1857269" cy="3456384"/>
                </a:xfrm>
                <a:prstGeom prst="rect">
                  <a:avLst/>
                </a:prstGeom>
                <a:noFill/>
              </p:spPr>
            </p:pic>
            <p:pic>
              <p:nvPicPr>
                <p:cNvPr id="51" name="Picture 3" descr="C:\Documents and Settings\kr298\Desktop\FETE PResentation\Saturation photocold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2483768" y="1916832"/>
                  <a:ext cx="1944216" cy="3456384"/>
                </a:xfrm>
                <a:prstGeom prst="rect">
                  <a:avLst/>
                </a:prstGeom>
                <a:noFill/>
              </p:spPr>
            </p:pic>
          </p:grpSp>
        </p:grpSp>
        <p:sp>
          <p:nvSpPr>
            <p:cNvPr id="53" name="Rectangle 2"/>
            <p:cNvSpPr txBox="1">
              <a:spLocks/>
            </p:cNvSpPr>
            <p:nvPr/>
          </p:nvSpPr>
          <p:spPr bwMode="auto">
            <a:xfrm>
              <a:off x="3131841" y="4941168"/>
              <a:ext cx="792087" cy="5040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S=1</a:t>
              </a:r>
            </a:p>
          </p:txBody>
        </p:sp>
        <p:sp>
          <p:nvSpPr>
            <p:cNvPr id="54" name="Rectangle 2"/>
            <p:cNvSpPr txBox="1">
              <a:spLocks/>
            </p:cNvSpPr>
            <p:nvPr/>
          </p:nvSpPr>
          <p:spPr bwMode="auto">
            <a:xfrm>
              <a:off x="2699793" y="4077072"/>
              <a:ext cx="1296143" cy="5040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S=1.5</a:t>
              </a:r>
            </a:p>
          </p:txBody>
        </p:sp>
        <p:sp>
          <p:nvSpPr>
            <p:cNvPr id="55" name="Rectangle 2"/>
            <p:cNvSpPr txBox="1">
              <a:spLocks/>
            </p:cNvSpPr>
            <p:nvPr/>
          </p:nvSpPr>
          <p:spPr bwMode="auto">
            <a:xfrm>
              <a:off x="3059832" y="3284984"/>
              <a:ext cx="792088" cy="5040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S =2</a:t>
              </a:r>
            </a:p>
          </p:txBody>
        </p:sp>
        <p:sp>
          <p:nvSpPr>
            <p:cNvPr id="56" name="Rectangle 2"/>
            <p:cNvSpPr txBox="1">
              <a:spLocks/>
            </p:cNvSpPr>
            <p:nvPr/>
          </p:nvSpPr>
          <p:spPr bwMode="auto">
            <a:xfrm>
              <a:off x="2915817" y="2420888"/>
              <a:ext cx="1152127" cy="50405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b" anchorCtr="0" compatLnSpc="1">
              <a:prstTxWarp prst="textNoShape">
                <a:avLst/>
              </a:prstTxWarp>
              <a:noAutofit/>
              <a:scene3d>
                <a:camera prst="orthographicFront"/>
                <a:lightRig rig="soft" dir="t"/>
              </a:scene3d>
              <a:sp3d prstMaterial="softEdge">
                <a:bevelT w="25400" h="25400"/>
              </a:sp3d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+mj-lt"/>
                  <a:ea typeface="+mj-ea"/>
                  <a:cs typeface="+mj-cs"/>
                </a:rPr>
                <a:t>S =2.5</a:t>
              </a:r>
            </a:p>
          </p:txBody>
        </p:sp>
      </p:grpSp>
      <p:grpSp>
        <p:nvGrpSpPr>
          <p:cNvPr id="3" name="Group 67"/>
          <p:cNvGrpSpPr/>
          <p:nvPr/>
        </p:nvGrpSpPr>
        <p:grpSpPr>
          <a:xfrm>
            <a:off x="2339752" y="2132856"/>
            <a:ext cx="2232248" cy="3816424"/>
            <a:chOff x="611560" y="1846565"/>
            <a:chExt cx="2232248" cy="3816424"/>
          </a:xfrm>
        </p:grpSpPr>
        <p:sp>
          <p:nvSpPr>
            <p:cNvPr id="46" name="L-Shape 45"/>
            <p:cNvSpPr/>
            <p:nvPr/>
          </p:nvSpPr>
          <p:spPr>
            <a:xfrm flipH="1">
              <a:off x="1403648" y="4150821"/>
              <a:ext cx="1368152" cy="1512168"/>
            </a:xfrm>
            <a:prstGeom prst="corner">
              <a:avLst>
                <a:gd name="adj1" fmla="val 9215"/>
                <a:gd name="adj2" fmla="val 921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Flowchart: Connector 207"/>
            <p:cNvSpPr/>
            <p:nvPr/>
          </p:nvSpPr>
          <p:spPr>
            <a:xfrm>
              <a:off x="2627784" y="3862789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Flowchart: Connector 208"/>
            <p:cNvSpPr/>
            <p:nvPr/>
          </p:nvSpPr>
          <p:spPr>
            <a:xfrm>
              <a:off x="611560" y="5518973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 flipV="1">
              <a:off x="827584" y="5590981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Flowchart: Connector 215"/>
            <p:cNvSpPr/>
            <p:nvPr/>
          </p:nvSpPr>
          <p:spPr>
            <a:xfrm>
              <a:off x="2627784" y="5518973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lowchart: Connector 216"/>
            <p:cNvSpPr/>
            <p:nvPr/>
          </p:nvSpPr>
          <p:spPr>
            <a:xfrm>
              <a:off x="2627784" y="4726885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2627784" y="3214717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Flowchart: Connector 61"/>
            <p:cNvSpPr/>
            <p:nvPr/>
          </p:nvSpPr>
          <p:spPr>
            <a:xfrm>
              <a:off x="2483768" y="1846565"/>
              <a:ext cx="360040" cy="36004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Flowchart: Connector 62"/>
            <p:cNvSpPr/>
            <p:nvPr/>
          </p:nvSpPr>
          <p:spPr>
            <a:xfrm>
              <a:off x="2555776" y="2566645"/>
              <a:ext cx="288032" cy="288032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Flowchart: Connector 63"/>
            <p:cNvSpPr/>
            <p:nvPr/>
          </p:nvSpPr>
          <p:spPr>
            <a:xfrm>
              <a:off x="2640484" y="2651353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Flowchart: Connector 64"/>
            <p:cNvSpPr/>
            <p:nvPr/>
          </p:nvSpPr>
          <p:spPr>
            <a:xfrm>
              <a:off x="2615084" y="1956673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980728"/>
            <a:ext cx="2647950" cy="933450"/>
          </a:xfrm>
          <a:prstGeom prst="rect">
            <a:avLst/>
          </a:prstGeom>
          <a:noFill/>
        </p:spPr>
      </p:pic>
      <p:sp>
        <p:nvSpPr>
          <p:cNvPr id="61" name="Rectangle 2"/>
          <p:cNvSpPr txBox="1">
            <a:spLocks/>
          </p:cNvSpPr>
          <p:nvPr/>
        </p:nvSpPr>
        <p:spPr bwMode="auto">
          <a:xfrm>
            <a:off x="971600" y="6093296"/>
            <a:ext cx="3168352" cy="50405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diameter  </a:t>
            </a:r>
            <a:r>
              <a:rPr kumimoji="0" lang="en-GB" sz="3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GB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67944" y="328498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4067944" y="3645024"/>
            <a:ext cx="288033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10800000">
            <a:off x="4499992" y="3645024"/>
            <a:ext cx="288032" cy="288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 flipV="1">
            <a:off x="4499992" y="3284984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Rectangle 2"/>
          <p:cNvSpPr txBox="1">
            <a:spLocks/>
          </p:cNvSpPr>
          <p:nvPr/>
        </p:nvSpPr>
        <p:spPr bwMode="auto">
          <a:xfrm>
            <a:off x="1043608" y="1124744"/>
            <a:ext cx="3168352" cy="50405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Kelvin’s Equation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395536" y="2564904"/>
            <a:ext cx="6082580" cy="3526651"/>
            <a:chOff x="251520" y="1340768"/>
            <a:chExt cx="6082580" cy="3526651"/>
          </a:xfrm>
        </p:grpSpPr>
        <p:sp>
          <p:nvSpPr>
            <p:cNvPr id="84" name="Rectangle 83"/>
            <p:cNvSpPr/>
            <p:nvPr/>
          </p:nvSpPr>
          <p:spPr>
            <a:xfrm>
              <a:off x="2699792" y="3573016"/>
              <a:ext cx="3312368" cy="3600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3203848" y="378904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2771800" y="3717032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2843808" y="3861048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644008" y="3717032"/>
              <a:ext cx="43204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788024" y="3789040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5292080" y="3717032"/>
              <a:ext cx="57606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5436096" y="3861048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urved Connector 101"/>
            <p:cNvCxnSpPr/>
            <p:nvPr/>
          </p:nvCxnSpPr>
          <p:spPr>
            <a:xfrm rot="16200000" flipV="1">
              <a:off x="3815916" y="3465005"/>
              <a:ext cx="360040" cy="1440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urved Connector 103"/>
            <p:cNvCxnSpPr/>
            <p:nvPr/>
          </p:nvCxnSpPr>
          <p:spPr>
            <a:xfrm rot="16200000" flipV="1">
              <a:off x="4535996" y="3465005"/>
              <a:ext cx="360040" cy="1440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urved Connector 104"/>
            <p:cNvCxnSpPr/>
            <p:nvPr/>
          </p:nvCxnSpPr>
          <p:spPr>
            <a:xfrm rot="16200000" flipV="1">
              <a:off x="3095836" y="3465005"/>
              <a:ext cx="360040" cy="1440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urved Connector 106"/>
            <p:cNvCxnSpPr/>
            <p:nvPr/>
          </p:nvCxnSpPr>
          <p:spPr>
            <a:xfrm rot="16200000" flipV="1">
              <a:off x="5256076" y="3465005"/>
              <a:ext cx="360040" cy="144016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64"/>
            <p:cNvGrpSpPr/>
            <p:nvPr/>
          </p:nvGrpSpPr>
          <p:grpSpPr>
            <a:xfrm>
              <a:off x="1619672" y="1412776"/>
              <a:ext cx="4714428" cy="2808312"/>
              <a:chOff x="2593876" y="2348880"/>
              <a:chExt cx="4714428" cy="2808312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2699792" y="2348880"/>
                <a:ext cx="255578" cy="156360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722103" y="2348880"/>
                <a:ext cx="255578" cy="149845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2103" y="3933056"/>
                <a:ext cx="3586201" cy="3017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9" name="L-Shape 58"/>
              <p:cNvSpPr/>
              <p:nvPr/>
            </p:nvSpPr>
            <p:spPr>
              <a:xfrm>
                <a:off x="2593876" y="3933056"/>
                <a:ext cx="1114028" cy="1224136"/>
              </a:xfrm>
              <a:prstGeom prst="corner">
                <a:avLst>
                  <a:gd name="adj1" fmla="val 58277"/>
                  <a:gd name="adj2" fmla="val 32904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4" name="L-Shape 63"/>
              <p:cNvSpPr/>
              <p:nvPr/>
            </p:nvSpPr>
            <p:spPr>
              <a:xfrm flipH="1">
                <a:off x="3707904" y="4509120"/>
                <a:ext cx="3600400" cy="648072"/>
              </a:xfrm>
              <a:prstGeom prst="corner">
                <a:avLst>
                  <a:gd name="adj1" fmla="val 48950"/>
                  <a:gd name="adj2" fmla="val 53499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30" name="Rectangle 129"/>
            <p:cNvSpPr/>
            <p:nvPr/>
          </p:nvSpPr>
          <p:spPr>
            <a:xfrm>
              <a:off x="2771800" y="2924944"/>
              <a:ext cx="288032" cy="72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691680" y="2924944"/>
              <a:ext cx="288032" cy="72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Text Box 37"/>
            <p:cNvSpPr txBox="1">
              <a:spLocks noChangeArrowheads="1"/>
            </p:cNvSpPr>
            <p:nvPr/>
          </p:nvSpPr>
          <p:spPr bwMode="auto">
            <a:xfrm>
              <a:off x="2951312" y="4221088"/>
              <a:ext cx="309634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 smtClean="0"/>
                <a:t>Saturator   </a:t>
              </a:r>
              <a:r>
                <a:rPr lang="en-GB" sz="3600" b="1" dirty="0" smtClean="0"/>
                <a:t>~210°C</a:t>
              </a:r>
              <a:endParaRPr lang="en-GB" sz="3600" b="1" dirty="0"/>
            </a:p>
          </p:txBody>
        </p:sp>
        <p:sp>
          <p:nvSpPr>
            <p:cNvPr id="46" name="L-Shape 45"/>
            <p:cNvSpPr/>
            <p:nvPr/>
          </p:nvSpPr>
          <p:spPr>
            <a:xfrm flipH="1">
              <a:off x="1043608" y="2996952"/>
              <a:ext cx="1368152" cy="1512168"/>
            </a:xfrm>
            <a:prstGeom prst="corner">
              <a:avLst>
                <a:gd name="adj1" fmla="val 9215"/>
                <a:gd name="adj2" fmla="val 9215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2771800" y="1340768"/>
              <a:ext cx="288032" cy="72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691680" y="1340768"/>
              <a:ext cx="288032" cy="720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lowchart: Connector 204"/>
            <p:cNvSpPr/>
            <p:nvPr/>
          </p:nvSpPr>
          <p:spPr>
            <a:xfrm>
              <a:off x="2267744" y="2132856"/>
              <a:ext cx="216024" cy="216024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Flowchart: Connector 207"/>
            <p:cNvSpPr/>
            <p:nvPr/>
          </p:nvSpPr>
          <p:spPr>
            <a:xfrm>
              <a:off x="2267744" y="2780928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Flowchart: Connector 208"/>
            <p:cNvSpPr/>
            <p:nvPr/>
          </p:nvSpPr>
          <p:spPr>
            <a:xfrm>
              <a:off x="251520" y="4293096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Flowchart: Connector 209"/>
            <p:cNvSpPr/>
            <p:nvPr/>
          </p:nvSpPr>
          <p:spPr>
            <a:xfrm>
              <a:off x="1691680" y="4399012"/>
              <a:ext cx="72008" cy="72008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Flowchart: Connector 210"/>
            <p:cNvSpPr/>
            <p:nvPr/>
          </p:nvSpPr>
          <p:spPr>
            <a:xfrm>
              <a:off x="683568" y="4509120"/>
              <a:ext cx="72008" cy="72008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2" name="Straight Arrow Connector 211"/>
            <p:cNvCxnSpPr/>
            <p:nvPr/>
          </p:nvCxnSpPr>
          <p:spPr>
            <a:xfrm flipV="1">
              <a:off x="467544" y="4437112"/>
              <a:ext cx="50405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Flowchart: Connector 214"/>
            <p:cNvSpPr/>
            <p:nvPr/>
          </p:nvSpPr>
          <p:spPr>
            <a:xfrm>
              <a:off x="755576" y="4221088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Flowchart: Connector 215"/>
            <p:cNvSpPr/>
            <p:nvPr/>
          </p:nvSpPr>
          <p:spPr>
            <a:xfrm>
              <a:off x="2267744" y="4149080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lowchart: Connector 216"/>
            <p:cNvSpPr/>
            <p:nvPr/>
          </p:nvSpPr>
          <p:spPr>
            <a:xfrm>
              <a:off x="2267744" y="3429000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Flowchart: Connector 119"/>
            <p:cNvSpPr/>
            <p:nvPr/>
          </p:nvSpPr>
          <p:spPr>
            <a:xfrm>
              <a:off x="2195736" y="1412776"/>
              <a:ext cx="288032" cy="288032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xt Box 37"/>
            <p:cNvSpPr txBox="1">
              <a:spLocks noChangeArrowheads="1"/>
            </p:cNvSpPr>
            <p:nvPr/>
          </p:nvSpPr>
          <p:spPr bwMode="auto">
            <a:xfrm>
              <a:off x="1259632" y="1628800"/>
              <a:ext cx="492443" cy="100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vert270" wrap="square">
              <a:spAutoFit/>
            </a:bodyPr>
            <a:lstStyle/>
            <a:p>
              <a:r>
                <a:rPr lang="en-GB" sz="2000" b="1" dirty="0" smtClean="0"/>
                <a:t>190 °C</a:t>
              </a:r>
              <a:endParaRPr lang="en-GB" sz="2000" b="1" dirty="0"/>
            </a:p>
          </p:txBody>
        </p:sp>
      </p:grpSp>
      <p:sp>
        <p:nvSpPr>
          <p:cNvPr id="68" name="Title 67"/>
          <p:cNvSpPr>
            <a:spLocks noGrp="1"/>
          </p:cNvSpPr>
          <p:nvPr>
            <p:ph type="ctrTitle"/>
          </p:nvPr>
        </p:nvSpPr>
        <p:spPr>
          <a:xfrm>
            <a:off x="3496344" y="260648"/>
            <a:ext cx="5108104" cy="576064"/>
          </a:xfrm>
        </p:spPr>
        <p:txBody>
          <a:bodyPr>
            <a:noAutofit/>
          </a:bodyPr>
          <a:lstStyle/>
          <a:p>
            <a:r>
              <a:rPr lang="en-GB" sz="3200" dirty="0" smtClean="0"/>
              <a:t>Choice of Liquid</a:t>
            </a:r>
            <a:endParaRPr lang="en-GB" sz="3200" dirty="0"/>
          </a:p>
        </p:txBody>
      </p:sp>
      <p:sp>
        <p:nvSpPr>
          <p:cNvPr id="71" name="Subtitle 2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4896544" cy="1008112"/>
          </a:xfrm>
        </p:spPr>
        <p:txBody>
          <a:bodyPr tIns="0">
            <a:normAutofit fontScale="85000" lnSpcReduction="10000"/>
          </a:bodyPr>
          <a:lstStyle/>
          <a:p>
            <a:pPr marL="26988" lvl="0" algn="l">
              <a:lnSpc>
                <a:spcPct val="80000"/>
              </a:lnSpc>
            </a:pPr>
            <a:endParaRPr lang="en-GB" sz="2000" b="1" dirty="0" smtClean="0"/>
          </a:p>
          <a:p>
            <a:pPr marL="26988" lvl="0" algn="l">
              <a:lnSpc>
                <a:spcPct val="80000"/>
              </a:lnSpc>
            </a:pPr>
            <a:r>
              <a:rPr lang="en-GB" sz="2000" b="1" dirty="0" smtClean="0"/>
              <a:t>Mass diffusivity in air  (</a:t>
            </a:r>
            <a:r>
              <a:rPr lang="en-GB" sz="3200" b="1" dirty="0" err="1" smtClean="0"/>
              <a:t>D</a:t>
            </a:r>
            <a:r>
              <a:rPr lang="en-GB" sz="3200" b="1" baseline="-25000" dirty="0" err="1" smtClean="0"/>
              <a:t>v</a:t>
            </a:r>
            <a:r>
              <a:rPr lang="en-GB" sz="2000" b="1" dirty="0" smtClean="0"/>
              <a:t> ) = 0.063 cm</a:t>
            </a:r>
            <a:r>
              <a:rPr lang="en-GB" sz="2000" b="1" baseline="30000" dirty="0" smtClean="0"/>
              <a:t>2</a:t>
            </a:r>
            <a:r>
              <a:rPr lang="en-GB" sz="2000" b="1" dirty="0" smtClean="0"/>
              <a:t>/s  </a:t>
            </a:r>
            <a:endParaRPr lang="en-GB" sz="4000" b="1" dirty="0" smtClean="0"/>
          </a:p>
          <a:p>
            <a:pPr marL="26988" algn="l">
              <a:lnSpc>
                <a:spcPct val="80000"/>
              </a:lnSpc>
            </a:pPr>
            <a:r>
              <a:rPr lang="en-GB" sz="2000" b="1" dirty="0" smtClean="0"/>
              <a:t>Air Thermal diffusivity  (</a:t>
            </a:r>
            <a:r>
              <a:rPr lang="el-GR" sz="3600" b="1" dirty="0" smtClean="0"/>
              <a:t>α</a:t>
            </a:r>
            <a:r>
              <a:rPr lang="en-GB" sz="2000" b="1" dirty="0" smtClean="0"/>
              <a:t>) = 0.51 cm</a:t>
            </a:r>
            <a:r>
              <a:rPr lang="en-GB" sz="2000" b="1" baseline="30000" dirty="0" smtClean="0"/>
              <a:t>2</a:t>
            </a:r>
            <a:r>
              <a:rPr lang="en-GB" sz="2000" b="1" dirty="0" smtClean="0"/>
              <a:t>/s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876256" y="4221088"/>
            <a:ext cx="18002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>
              <a:lnSpc>
                <a:spcPct val="80000"/>
              </a:lnSpc>
            </a:pPr>
            <a:r>
              <a:rPr lang="en-GB" sz="2400" b="1" dirty="0" smtClean="0"/>
              <a:t>Non-toxic</a:t>
            </a:r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76" name="Rectangle 75"/>
          <p:cNvSpPr/>
          <p:nvPr/>
        </p:nvSpPr>
        <p:spPr>
          <a:xfrm>
            <a:off x="3707904" y="3501008"/>
            <a:ext cx="424847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>
              <a:lnSpc>
                <a:spcPct val="80000"/>
              </a:lnSpc>
            </a:pPr>
            <a:r>
              <a:rPr lang="en-GB" sz="2400" b="1" dirty="0" smtClean="0"/>
              <a:t>High Boiling </a:t>
            </a:r>
            <a:r>
              <a:rPr lang="en-GB" sz="2400" b="1" smtClean="0"/>
              <a:t>point ~350°C</a:t>
            </a:r>
            <a:endParaRPr lang="en-GB" sz="2400" b="1" dirty="0" smtClean="0"/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78" name="Rectangle 77"/>
          <p:cNvSpPr/>
          <p:nvPr/>
        </p:nvSpPr>
        <p:spPr>
          <a:xfrm>
            <a:off x="4644008" y="2708920"/>
            <a:ext cx="3600400" cy="56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>
              <a:lnSpc>
                <a:spcPct val="80000"/>
              </a:lnSpc>
            </a:pPr>
            <a:r>
              <a:rPr lang="en-GB" sz="2000" b="1" dirty="0" smtClean="0"/>
              <a:t>Liquid @ room temperature</a:t>
            </a:r>
          </a:p>
          <a:p>
            <a:pPr marL="26988">
              <a:lnSpc>
                <a:spcPct val="80000"/>
              </a:lnSpc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79" name="Rectangle 78"/>
          <p:cNvSpPr/>
          <p:nvPr/>
        </p:nvSpPr>
        <p:spPr>
          <a:xfrm>
            <a:off x="323528" y="836712"/>
            <a:ext cx="835292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>
              <a:lnSpc>
                <a:spcPct val="80000"/>
              </a:lnSpc>
            </a:pPr>
            <a:r>
              <a:rPr lang="en-GB" sz="3600" b="1" dirty="0" smtClean="0">
                <a:solidFill>
                  <a:srgbClr val="C00000"/>
                </a:solidFill>
              </a:rPr>
              <a:t>Di-</a:t>
            </a:r>
            <a:r>
              <a:rPr lang="en-GB" sz="3600" b="1" dirty="0" err="1" smtClean="0">
                <a:solidFill>
                  <a:srgbClr val="C00000"/>
                </a:solidFill>
              </a:rPr>
              <a:t>ethylhexyl</a:t>
            </a:r>
            <a:r>
              <a:rPr lang="en-GB" sz="3600" b="1" dirty="0" smtClean="0">
                <a:solidFill>
                  <a:srgbClr val="C00000"/>
                </a:solidFill>
              </a:rPr>
              <a:t> </a:t>
            </a:r>
            <a:r>
              <a:rPr lang="en-GB" sz="3600" b="1" dirty="0" err="1" smtClean="0">
                <a:solidFill>
                  <a:srgbClr val="C00000"/>
                </a:solidFill>
              </a:rPr>
              <a:t>Sebacate</a:t>
            </a:r>
            <a:r>
              <a:rPr lang="en-GB" sz="3600" b="1" dirty="0" smtClean="0">
                <a:solidFill>
                  <a:srgbClr val="C00000"/>
                </a:solidFill>
              </a:rPr>
              <a:t> (DEHS)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923928" y="4860449"/>
            <a:ext cx="1008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8">
              <a:lnSpc>
                <a:spcPct val="80000"/>
              </a:lnSpc>
            </a:pPr>
            <a:r>
              <a:rPr lang="en-GB" sz="2000" b="1" dirty="0" smtClean="0">
                <a:solidFill>
                  <a:srgbClr val="C00000"/>
                </a:solidFill>
              </a:rPr>
              <a:t>DEHS</a:t>
            </a:r>
          </a:p>
        </p:txBody>
      </p:sp>
      <p:sp>
        <p:nvSpPr>
          <p:cNvPr id="51" name="Subtitle 2"/>
          <p:cNvSpPr txBox="1">
            <a:spLocks/>
          </p:cNvSpPr>
          <p:nvPr/>
        </p:nvSpPr>
        <p:spPr>
          <a:xfrm>
            <a:off x="6300192" y="1772816"/>
            <a:ext cx="2376264" cy="504056"/>
          </a:xfrm>
          <a:prstGeom prst="rect">
            <a:avLst/>
          </a:prstGeom>
        </p:spPr>
        <p:txBody>
          <a:bodyPr vert="horz" lIns="45720" tIns="0" rIns="45720">
            <a:normAutofit/>
          </a:bodyPr>
          <a:lstStyle/>
          <a:p>
            <a:pPr marL="26988" marR="64008" lvl="0" fontAlgn="auto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GB" sz="3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&lt; </a:t>
            </a: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endParaRPr kumimoji="0" lang="en-GB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0"/>
            <a:ext cx="2678113" cy="647923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Saturation ratio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755574" y="620688"/>
            <a:ext cx="7560839" cy="6048672"/>
            <a:chOff x="1353595" y="1457400"/>
            <a:chExt cx="2015271" cy="3671123"/>
          </a:xfrm>
        </p:grpSpPr>
        <p:grpSp>
          <p:nvGrpSpPr>
            <p:cNvPr id="18" name="Group 64"/>
            <p:cNvGrpSpPr/>
            <p:nvPr/>
          </p:nvGrpSpPr>
          <p:grpSpPr>
            <a:xfrm>
              <a:off x="1353595" y="1592415"/>
              <a:ext cx="2015271" cy="3536108"/>
              <a:chOff x="2646228" y="2348880"/>
              <a:chExt cx="1389727" cy="18859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699792" y="2348880"/>
                <a:ext cx="255578" cy="156360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sz="2800" dirty="0" smtClean="0"/>
                  <a:t>190°C</a:t>
                </a:r>
                <a:endParaRPr lang="en-GB" sz="28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722103" y="2348880"/>
                <a:ext cx="255578" cy="149845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sz="2800" dirty="0" smtClean="0"/>
                  <a:t>190°C</a:t>
                </a:r>
                <a:endParaRPr lang="en-GB" sz="28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22102" y="3933056"/>
                <a:ext cx="313853" cy="3017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/>
                  <a:t>210 °C</a:t>
                </a:r>
                <a:endParaRPr lang="en-GB" sz="28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646228" y="3908482"/>
                <a:ext cx="313853" cy="3017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/>
                  <a:t>210 °C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922682" y="442773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82098" y="442773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12816" y="145740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82098" y="145740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Rectangle 2"/>
          <p:cNvSpPr txBox="1">
            <a:spLocks/>
          </p:cNvSpPr>
          <p:nvPr/>
        </p:nvSpPr>
        <p:spPr bwMode="auto">
          <a:xfrm>
            <a:off x="2267744" y="5949280"/>
            <a:ext cx="2160240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DEHS Saturated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uniform flow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2339752" y="836712"/>
            <a:ext cx="4392488" cy="4677644"/>
            <a:chOff x="2483768" y="836712"/>
            <a:chExt cx="4066177" cy="4677644"/>
          </a:xfrm>
        </p:grpSpPr>
        <p:pic>
          <p:nvPicPr>
            <p:cNvPr id="38914" name="Picture 2" descr="Z:\My Documents\Presentations\FETE PResentation\DEHS cpc Saturati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9992" y="836712"/>
              <a:ext cx="2049953" cy="4677644"/>
            </a:xfrm>
            <a:prstGeom prst="rect">
              <a:avLst/>
            </a:prstGeom>
            <a:noFill/>
          </p:spPr>
        </p:pic>
        <p:pic>
          <p:nvPicPr>
            <p:cNvPr id="54" name="Picture 2" descr="Z:\My Documents\Presentations\FETE PResentation\DEHS cpc Saturati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483768" y="836712"/>
              <a:ext cx="2016224" cy="4677644"/>
            </a:xfrm>
            <a:prstGeom prst="rect">
              <a:avLst/>
            </a:prstGeom>
            <a:noFill/>
          </p:spPr>
        </p:pic>
      </p:grpSp>
      <p:grpSp>
        <p:nvGrpSpPr>
          <p:cNvPr id="45" name="Group 88"/>
          <p:cNvGrpSpPr/>
          <p:nvPr/>
        </p:nvGrpSpPr>
        <p:grpSpPr>
          <a:xfrm>
            <a:off x="2627784" y="5445224"/>
            <a:ext cx="3816424" cy="576064"/>
            <a:chOff x="2915816" y="4581128"/>
            <a:chExt cx="2809900" cy="576064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4429567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368891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315874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490672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283968" y="4941168"/>
            <a:ext cx="576064" cy="1916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4427984" y="6237312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owchart: Connector 56"/>
          <p:cNvSpPr/>
          <p:nvPr/>
        </p:nvSpPr>
        <p:spPr>
          <a:xfrm>
            <a:off x="4427984" y="5229200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owchart: Connector 57"/>
          <p:cNvSpPr/>
          <p:nvPr/>
        </p:nvSpPr>
        <p:spPr>
          <a:xfrm>
            <a:off x="4427984" y="4221088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2"/>
          <p:cNvSpPr txBox="1">
            <a:spLocks/>
          </p:cNvSpPr>
          <p:nvPr/>
        </p:nvSpPr>
        <p:spPr bwMode="auto">
          <a:xfrm>
            <a:off x="3275856" y="3861048"/>
            <a:ext cx="792088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1.5</a:t>
            </a:r>
          </a:p>
        </p:txBody>
      </p:sp>
      <p:sp>
        <p:nvSpPr>
          <p:cNvPr id="60" name="Rectangle 2"/>
          <p:cNvSpPr txBox="1">
            <a:spLocks/>
          </p:cNvSpPr>
          <p:nvPr/>
        </p:nvSpPr>
        <p:spPr bwMode="auto">
          <a:xfrm>
            <a:off x="3707904" y="4581128"/>
            <a:ext cx="792088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1</a:t>
            </a:r>
          </a:p>
        </p:txBody>
      </p:sp>
      <p:sp>
        <p:nvSpPr>
          <p:cNvPr id="61" name="Rectangle 2"/>
          <p:cNvSpPr txBox="1">
            <a:spLocks/>
          </p:cNvSpPr>
          <p:nvPr/>
        </p:nvSpPr>
        <p:spPr bwMode="auto">
          <a:xfrm>
            <a:off x="3347864" y="2708920"/>
            <a:ext cx="792088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2</a:t>
            </a:r>
          </a:p>
        </p:txBody>
      </p:sp>
      <p:sp>
        <p:nvSpPr>
          <p:cNvPr id="62" name="Rectangle 2"/>
          <p:cNvSpPr txBox="1">
            <a:spLocks/>
          </p:cNvSpPr>
          <p:nvPr/>
        </p:nvSpPr>
        <p:spPr bwMode="auto">
          <a:xfrm>
            <a:off x="3707904" y="1196752"/>
            <a:ext cx="792088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2555776" y="188640"/>
            <a:ext cx="6193879" cy="549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defTabSz="952500">
              <a:defRPr/>
            </a:pPr>
            <a:r>
              <a:rPr lang="en-GB" sz="2400" dirty="0" smtClean="0">
                <a:effectLst/>
              </a:rPr>
              <a:t>Into Practice : Low-Temp </a:t>
            </a:r>
            <a:r>
              <a:rPr lang="en-GB" sz="2400" dirty="0" err="1" smtClean="0">
                <a:effectLst/>
              </a:rPr>
              <a:t>Butanol</a:t>
            </a:r>
            <a:r>
              <a:rPr lang="en-GB" sz="2400" dirty="0" smtClean="0">
                <a:effectLst/>
              </a:rPr>
              <a:t> CPC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555776" y="1268760"/>
            <a:ext cx="4152585" cy="3816424"/>
            <a:chOff x="11125448" y="15211995"/>
            <a:chExt cx="4152585" cy="3816424"/>
          </a:xfrm>
        </p:grpSpPr>
        <p:pic>
          <p:nvPicPr>
            <p:cNvPr id="12" name="Picture 11" descr="K:\FETE PResentation\DSCF4270.JPG"/>
            <p:cNvPicPr>
              <a:picLocks noChangeAspect="1" noChangeArrowheads="1"/>
            </p:cNvPicPr>
            <p:nvPr/>
          </p:nvPicPr>
          <p:blipFill>
            <a:blip r:embed="rId2" cstate="print"/>
            <a:srcRect l="3002" t="18778" r="2142" b="15839"/>
            <a:stretch>
              <a:fillRect/>
            </a:stretch>
          </p:blipFill>
          <p:spPr bwMode="auto">
            <a:xfrm>
              <a:off x="11125448" y="15211995"/>
              <a:ext cx="4152585" cy="3816424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13789744" y="18452355"/>
              <a:ext cx="1368152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Saturator</a:t>
              </a:r>
              <a:endParaRPr lang="en-GB" sz="2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349584" y="16292115"/>
              <a:ext cx="151216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b="1" dirty="0" smtClean="0"/>
                <a:t>Condenser</a:t>
              </a:r>
              <a:endParaRPr lang="en-GB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901769" y="15368205"/>
              <a:ext cx="108012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b="1" dirty="0" smtClean="0"/>
                <a:t>Optical Counter</a:t>
              </a:r>
              <a:endParaRPr lang="en-GB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341472" y="18484293"/>
              <a:ext cx="1800200" cy="40011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Aerosol inlet</a:t>
              </a:r>
              <a:endParaRPr lang="en-GB" sz="2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77776" y="16581888"/>
              <a:ext cx="108012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GB" b="1" dirty="0" smtClean="0"/>
                <a:t>Filtered air inlet</a:t>
              </a:r>
              <a:endParaRPr lang="en-GB" b="1" dirty="0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11737516" y="18271541"/>
              <a:ext cx="36004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13061679" y="17956284"/>
              <a:ext cx="952074" cy="50405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4" idx="1"/>
            </p:cNvCxnSpPr>
            <p:nvPr/>
          </p:nvCxnSpPr>
          <p:spPr>
            <a:xfrm rot="10800000" flipV="1">
              <a:off x="11845528" y="16476780"/>
              <a:ext cx="504056" cy="3136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 flipV="1">
              <a:off x="14341929" y="17228219"/>
              <a:ext cx="648074" cy="2880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1"/>
            </p:cNvCxnSpPr>
            <p:nvPr/>
          </p:nvCxnSpPr>
          <p:spPr>
            <a:xfrm rot="10800000" flipV="1">
              <a:off x="11893657" y="15691371"/>
              <a:ext cx="1008112" cy="246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635896" y="764704"/>
            <a:ext cx="5040560" cy="2952328"/>
            <a:chOff x="2287664" y="2492896"/>
            <a:chExt cx="6408713" cy="4032448"/>
          </a:xfrm>
        </p:grpSpPr>
        <p:pic>
          <p:nvPicPr>
            <p:cNvPr id="4096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395" t="17961" r="6234" b="13461"/>
            <a:stretch>
              <a:fillRect/>
            </a:stretch>
          </p:blipFill>
          <p:spPr bwMode="auto">
            <a:xfrm>
              <a:off x="2287664" y="2492896"/>
              <a:ext cx="6408713" cy="4032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6" name="Subtitle 51"/>
            <p:cNvSpPr txBox="1">
              <a:spLocks/>
            </p:cNvSpPr>
            <p:nvPr/>
          </p:nvSpPr>
          <p:spPr>
            <a:xfrm>
              <a:off x="7231528" y="5949279"/>
              <a:ext cx="1262527" cy="411474"/>
            </a:xfrm>
            <a:prstGeom prst="rect">
              <a:avLst/>
            </a:prstGeom>
          </p:spPr>
          <p:txBody>
            <a:bodyPr vert="horz" lIns="45720" rIns="45720">
              <a:normAutofit fontScale="62500" lnSpcReduction="20000"/>
            </a:bodyPr>
            <a:lstStyle/>
            <a:p>
              <a:pPr marL="0" marR="64008" lvl="0" indent="0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GB" sz="27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Time(s)</a:t>
              </a:r>
              <a:endPara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7" name="Subtitle 51"/>
            <p:cNvSpPr txBox="1">
              <a:spLocks/>
            </p:cNvSpPr>
            <p:nvPr/>
          </p:nvSpPr>
          <p:spPr>
            <a:xfrm>
              <a:off x="2364421" y="3378068"/>
              <a:ext cx="376326" cy="1305930"/>
            </a:xfrm>
            <a:prstGeom prst="rect">
              <a:avLst/>
            </a:prstGeom>
          </p:spPr>
          <p:txBody>
            <a:bodyPr vert="vert270" lIns="45720" rIns="45720">
              <a:noAutofit/>
            </a:bodyPr>
            <a:lstStyle/>
            <a:p>
              <a:pPr marL="0" marR="64008" lvl="0" indent="0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mV</a:t>
              </a:r>
              <a:endPara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8" name="Subtitle 51"/>
            <p:cNvSpPr txBox="1">
              <a:spLocks/>
            </p:cNvSpPr>
            <p:nvPr/>
          </p:nvSpPr>
          <p:spPr>
            <a:xfrm>
              <a:off x="3419873" y="2780929"/>
              <a:ext cx="1797489" cy="498787"/>
            </a:xfrm>
            <a:prstGeom prst="rect">
              <a:avLst/>
            </a:prstGeom>
          </p:spPr>
          <p:txBody>
            <a:bodyPr vert="horz" lIns="45720" rIns="45720">
              <a:normAutofit lnSpcReduction="10000"/>
            </a:bodyPr>
            <a:lstStyle/>
            <a:p>
              <a:pPr marL="0" marR="64008" lvl="0" indent="0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Filtered</a:t>
              </a:r>
              <a:r>
                <a:rPr kumimoji="0" lang="en-GB" b="1" i="0" u="none" strike="noStrike" kern="120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lang="en-GB" b="1" noProof="0" dirty="0" smtClean="0">
                  <a:solidFill>
                    <a:schemeClr val="tx2"/>
                  </a:solidFill>
                  <a:latin typeface="+mn-lt"/>
                  <a:cs typeface="+mn-cs"/>
                </a:rPr>
                <a:t>a</a:t>
              </a:r>
              <a:r>
                <a:rPr lang="en-GB" b="1" dirty="0" err="1" smtClean="0">
                  <a:solidFill>
                    <a:schemeClr val="tx2"/>
                  </a:solidFill>
                  <a:latin typeface="+mn-lt"/>
                  <a:cs typeface="+mn-cs"/>
                </a:rPr>
                <a:t>ir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Subtitle 51"/>
            <p:cNvSpPr txBox="1">
              <a:spLocks/>
            </p:cNvSpPr>
            <p:nvPr/>
          </p:nvSpPr>
          <p:spPr>
            <a:xfrm>
              <a:off x="5930616" y="2689601"/>
              <a:ext cx="2582655" cy="720079"/>
            </a:xfrm>
            <a:prstGeom prst="rect">
              <a:avLst/>
            </a:prstGeom>
          </p:spPr>
          <p:txBody>
            <a:bodyPr vert="horz" lIns="45720" rIns="45720">
              <a:normAutofit fontScale="92500"/>
            </a:bodyPr>
            <a:lstStyle/>
            <a:p>
              <a:pPr marL="0" marR="64008" lvl="0" indent="0" algn="r" defTabSz="914400" rtl="0" eaLnBrk="1" fontAlgn="auto" latinLnBrk="0" hangingPunct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chemeClr val="accent1"/>
                </a:buClr>
                <a:buSzPct val="68000"/>
                <a:buFont typeface="Wingdings 3"/>
                <a:buNone/>
                <a:tabLst/>
                <a:defRPr/>
              </a:pPr>
              <a:r>
                <a:rPr kumimoji="0" lang="en-GB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Ambient particles</a:t>
              </a:r>
              <a:endParaRPr kumimoji="0" lang="en-GB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8" name="Elbow Connector 27"/>
          <p:cNvCxnSpPr/>
          <p:nvPr/>
        </p:nvCxnSpPr>
        <p:spPr>
          <a:xfrm flipV="1">
            <a:off x="755576" y="3681152"/>
            <a:ext cx="1584176" cy="82796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67544" y="2636912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increase in </a:t>
            </a:r>
            <a:r>
              <a:rPr lang="en-GB" dirty="0" smtClean="0"/>
              <a:t>particle </a:t>
            </a:r>
            <a:r>
              <a:rPr lang="en-GB" dirty="0" smtClean="0"/>
              <a:t>concentration</a:t>
            </a:r>
            <a:endParaRPr lang="en-GB" dirty="0"/>
          </a:p>
        </p:txBody>
      </p:sp>
      <p:sp>
        <p:nvSpPr>
          <p:cNvPr id="32" name="Right Arrow 31"/>
          <p:cNvSpPr/>
          <p:nvPr/>
        </p:nvSpPr>
        <p:spPr>
          <a:xfrm>
            <a:off x="1115616" y="4725144"/>
            <a:ext cx="720080" cy="14401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00486E-6 L -0.24288 0.246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1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2891 L -8.33333E-7 -0.3041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.03169 L -4.72222E-6 -0.30141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02706 L -2.77778E-6 -0.3060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539552" y="332656"/>
            <a:ext cx="8066087" cy="549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defTabSz="952500">
              <a:defRPr/>
            </a:pPr>
            <a:r>
              <a:rPr lang="en-GB" sz="3900" dirty="0" smtClean="0">
                <a:effectLst/>
              </a:rPr>
              <a:t>Transient Measurement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23528" y="764704"/>
            <a:ext cx="8424936" cy="5688633"/>
            <a:chOff x="323528" y="764704"/>
            <a:chExt cx="8424936" cy="5688633"/>
          </a:xfrm>
        </p:grpSpPr>
        <p:grpSp>
          <p:nvGrpSpPr>
            <p:cNvPr id="14" name="Group 13"/>
            <p:cNvGrpSpPr/>
            <p:nvPr/>
          </p:nvGrpSpPr>
          <p:grpSpPr>
            <a:xfrm>
              <a:off x="323528" y="764704"/>
              <a:ext cx="8424936" cy="5688633"/>
              <a:chOff x="1619672" y="996778"/>
              <a:chExt cx="5737672" cy="4420677"/>
            </a:xfrm>
          </p:grpSpPr>
          <p:pic>
            <p:nvPicPr>
              <p:cNvPr id="39939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2930" t="18645" r="4769" b="6773"/>
              <a:stretch>
                <a:fillRect/>
              </a:stretch>
            </p:blipFill>
            <p:spPr bwMode="auto">
              <a:xfrm>
                <a:off x="1619672" y="996778"/>
                <a:ext cx="5688632" cy="39730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Subtitle 51"/>
              <p:cNvSpPr txBox="1">
                <a:spLocks/>
              </p:cNvSpPr>
              <p:nvPr/>
            </p:nvSpPr>
            <p:spPr>
              <a:xfrm>
                <a:off x="5788066" y="4329961"/>
                <a:ext cx="1219672" cy="360040"/>
              </a:xfrm>
              <a:prstGeom prst="rect">
                <a:avLst/>
              </a:prstGeom>
            </p:spPr>
            <p:txBody>
              <a:bodyPr vert="horz" lIns="45720" rIns="45720">
                <a:normAutofit fontScale="92500" lnSpcReduction="10000"/>
              </a:bodyPr>
              <a:lstStyle/>
              <a:p>
                <a:pPr marL="0" marR="64008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Time (s)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Subtitle 51"/>
              <p:cNvSpPr txBox="1">
                <a:spLocks/>
              </p:cNvSpPr>
              <p:nvPr/>
            </p:nvSpPr>
            <p:spPr>
              <a:xfrm>
                <a:off x="1717752" y="2283810"/>
                <a:ext cx="648072" cy="1944216"/>
              </a:xfrm>
              <a:prstGeom prst="rect">
                <a:avLst/>
              </a:prstGeom>
            </p:spPr>
            <p:txBody>
              <a:bodyPr vert="vert270" lIns="45720" rIns="45720">
                <a:normAutofit/>
              </a:bodyPr>
              <a:lstStyle/>
              <a:p>
                <a:pPr marL="0" marR="64008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Particles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5" name="Subtitle 51"/>
              <p:cNvSpPr txBox="1">
                <a:spLocks/>
              </p:cNvSpPr>
              <p:nvPr/>
            </p:nvSpPr>
            <p:spPr>
              <a:xfrm>
                <a:off x="3777429" y="2675516"/>
                <a:ext cx="1814477" cy="503621"/>
              </a:xfrm>
              <a:prstGeom prst="rect">
                <a:avLst/>
              </a:prstGeom>
            </p:spPr>
            <p:txBody>
              <a:bodyPr vert="horz" lIns="45720" rIns="45720">
                <a:normAutofit/>
              </a:bodyPr>
              <a:lstStyle/>
              <a:p>
                <a:pPr marL="0" marR="64008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</a:t>
                </a:r>
                <a:r>
                  <a:rPr kumimoji="0" lang="en-GB" sz="2700" b="0" i="0" u="none" strike="noStrike" kern="1200" cap="none" spc="0" normalizeH="0" baseline="-2500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10-90</a:t>
                </a: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~ 50ms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Subtitle 51"/>
              <p:cNvSpPr txBox="1">
                <a:spLocks/>
              </p:cNvSpPr>
              <p:nvPr/>
            </p:nvSpPr>
            <p:spPr>
              <a:xfrm>
                <a:off x="3875509" y="3235095"/>
                <a:ext cx="2451997" cy="335748"/>
              </a:xfrm>
              <a:prstGeom prst="rect">
                <a:avLst/>
              </a:prstGeom>
            </p:spPr>
            <p:txBody>
              <a:bodyPr vert="horz" lIns="45720" rIns="45720">
                <a:normAutofit fontScale="70000" lnSpcReduction="20000"/>
              </a:bodyPr>
              <a:lstStyle/>
              <a:p>
                <a:pPr marL="0" marR="64008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&lt; </a:t>
                </a:r>
                <a:r>
                  <a:rPr kumimoji="0" lang="en-GB" sz="27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common</a:t>
                </a: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CPCs* ~ 170 ms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Subtitle 51"/>
              <p:cNvSpPr txBox="1">
                <a:spLocks/>
              </p:cNvSpPr>
              <p:nvPr/>
            </p:nvSpPr>
            <p:spPr>
              <a:xfrm>
                <a:off x="5837106" y="5081707"/>
                <a:ext cx="1520238" cy="335748"/>
              </a:xfrm>
              <a:prstGeom prst="rect">
                <a:avLst/>
              </a:prstGeom>
            </p:spPr>
            <p:txBody>
              <a:bodyPr vert="horz" lIns="45720" rIns="45720">
                <a:normAutofit fontScale="92500" lnSpcReduction="20000"/>
              </a:bodyPr>
              <a:lstStyle/>
              <a:p>
                <a:pPr marL="0" marR="64008" lvl="0" indent="0" algn="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* TSI</a:t>
                </a:r>
                <a:r>
                  <a:rPr kumimoji="0" lang="en-GB" sz="27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3025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Subtitle 51"/>
              <p:cNvSpPr txBox="1">
                <a:spLocks/>
              </p:cNvSpPr>
              <p:nvPr/>
            </p:nvSpPr>
            <p:spPr>
              <a:xfrm>
                <a:off x="3973589" y="3738716"/>
                <a:ext cx="2157757" cy="503621"/>
              </a:xfrm>
              <a:prstGeom prst="rect">
                <a:avLst/>
              </a:prstGeom>
            </p:spPr>
            <p:txBody>
              <a:bodyPr vert="horz" lIns="45720" rIns="45720">
                <a:normAutofit fontScale="77500" lnSpcReduction="20000"/>
              </a:bodyPr>
              <a:lstStyle/>
              <a:p>
                <a:pPr marL="0" marR="64008" lvl="0" indent="0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None/>
                  <a:tabLst/>
                  <a:defRPr/>
                </a:pPr>
                <a:r>
                  <a:rPr kumimoji="0" lang="en-GB" sz="27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Will</a:t>
                </a:r>
                <a:r>
                  <a:rPr kumimoji="0" lang="en-GB" sz="2700" b="0" i="0" u="none" strike="noStrike" kern="1200" cap="none" spc="0" normalizeH="0" noProof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be the same for high temperature</a:t>
                </a:r>
                <a:endParaRPr kumimoji="0" lang="en-GB" sz="27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259632" y="2564904"/>
              <a:ext cx="2160240" cy="3168352"/>
              <a:chOff x="1259632" y="2924944"/>
              <a:chExt cx="2160240" cy="316835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1259632" y="5301208"/>
                <a:ext cx="1152128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259632" y="2924944"/>
                <a:ext cx="1584176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 flipH="1" flipV="1">
                <a:off x="2015716" y="5697252"/>
                <a:ext cx="792088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5400000" flipH="1" flipV="1">
                <a:off x="1259632" y="4509120"/>
                <a:ext cx="3168352" cy="0"/>
              </a:xfrm>
              <a:prstGeom prst="line">
                <a:avLst/>
              </a:prstGeom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1835696" y="6019700"/>
                <a:ext cx="50405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rot="10800000">
                <a:off x="2915816" y="6021288"/>
                <a:ext cx="504056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5004048" y="404664"/>
            <a:ext cx="3457575" cy="549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defTabSz="952500">
              <a:defRPr/>
            </a:pPr>
            <a:r>
              <a:rPr lang="en-GB" sz="3900" dirty="0" smtClean="0">
                <a:effectLst/>
              </a:rPr>
              <a:t>Conclusions</a:t>
            </a:r>
          </a:p>
        </p:txBody>
      </p:sp>
      <p:sp>
        <p:nvSpPr>
          <p:cNvPr id="52" name="Subtitle 51"/>
          <p:cNvSpPr>
            <a:spLocks noGrp="1"/>
          </p:cNvSpPr>
          <p:nvPr>
            <p:ph type="subTitle" idx="1"/>
          </p:nvPr>
        </p:nvSpPr>
        <p:spPr>
          <a:xfrm>
            <a:off x="899592" y="1052736"/>
            <a:ext cx="7992888" cy="3960440"/>
          </a:xfrm>
        </p:spPr>
        <p:txBody>
          <a:bodyPr>
            <a:normAutofit fontScale="92500" lnSpcReduction="10000"/>
          </a:bodyPr>
          <a:lstStyle/>
          <a:p>
            <a:pPr algn="l">
              <a:buFontTx/>
              <a:buChar char="-"/>
            </a:pPr>
            <a:r>
              <a:rPr lang="en-GB" dirty="0" smtClean="0"/>
              <a:t> Low-Temp </a:t>
            </a:r>
            <a:r>
              <a:rPr lang="en-GB" dirty="0" err="1" smtClean="0"/>
              <a:t>Butanol</a:t>
            </a:r>
            <a:r>
              <a:rPr lang="en-GB" dirty="0" smtClean="0"/>
              <a:t> CPC built from scratch</a:t>
            </a:r>
          </a:p>
          <a:p>
            <a:pPr algn="l">
              <a:buFontTx/>
              <a:buChar char="-"/>
            </a:pPr>
            <a:endParaRPr lang="en-GB" dirty="0" smtClean="0"/>
          </a:p>
          <a:p>
            <a:pPr algn="l">
              <a:buFontTx/>
              <a:buChar char="-"/>
            </a:pPr>
            <a:r>
              <a:rPr lang="en-GB" dirty="0" smtClean="0"/>
              <a:t> Fast Time response (50 ms) was observed</a:t>
            </a:r>
          </a:p>
          <a:p>
            <a:pPr algn="l">
              <a:buFontTx/>
              <a:buChar char="-"/>
            </a:pPr>
            <a:endParaRPr lang="en-GB" dirty="0" smtClean="0"/>
          </a:p>
          <a:p>
            <a:pPr algn="l">
              <a:buFontTx/>
              <a:buChar char="-"/>
            </a:pPr>
            <a:r>
              <a:rPr lang="en-GB" dirty="0" smtClean="0"/>
              <a:t> Promising simulations for DEHS high-Temp CPC</a:t>
            </a:r>
          </a:p>
          <a:p>
            <a:pPr algn="l"/>
            <a:endParaRPr lang="en-GB" dirty="0" smtClean="0"/>
          </a:p>
          <a:p>
            <a:pPr algn="l">
              <a:buFontTx/>
              <a:buChar char="-"/>
            </a:pPr>
            <a:r>
              <a:rPr lang="en-GB" dirty="0" smtClean="0"/>
              <a:t> Next step : Test DEHS CPC</a:t>
            </a:r>
          </a:p>
          <a:p>
            <a:pPr algn="l">
              <a:buFontTx/>
              <a:buChar char="-"/>
            </a:pPr>
            <a:endParaRPr lang="en-GB" dirty="0" smtClean="0"/>
          </a:p>
          <a:p>
            <a:pPr algn="l">
              <a:buFontTx/>
              <a:buChar char="-"/>
            </a:pPr>
            <a:r>
              <a:rPr lang="en-GB" dirty="0" smtClean="0"/>
              <a:t> If successful, could change the current regulated exhaust particles measurement system.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1763688" y="1340768"/>
            <a:ext cx="5904656" cy="208823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defTabSz="952500">
              <a:defRPr/>
            </a:pPr>
            <a:r>
              <a:rPr lang="en-GB" sz="3900" dirty="0" smtClean="0">
                <a:effectLst/>
              </a:rPr>
              <a:t>THANK YOU</a:t>
            </a:r>
            <a:br>
              <a:rPr lang="en-GB" sz="3900" dirty="0" smtClean="0">
                <a:effectLst/>
              </a:rPr>
            </a:br>
            <a:r>
              <a:rPr lang="en-GB" sz="3900" dirty="0" smtClean="0">
                <a:effectLst/>
                <a:sym typeface="Wingdings" pitchFamily="2" charset="2"/>
              </a:rPr>
              <a:t/>
            </a:r>
            <a:br>
              <a:rPr lang="en-GB" sz="3900" dirty="0" smtClean="0">
                <a:effectLst/>
                <a:sym typeface="Wingdings" pitchFamily="2" charset="2"/>
              </a:rPr>
            </a:br>
            <a:endParaRPr lang="en-GB" sz="39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1763688" y="1340768"/>
            <a:ext cx="5904656" cy="2088231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defTabSz="952500">
              <a:defRPr/>
            </a:pPr>
            <a:r>
              <a:rPr lang="en-GB" sz="3900" dirty="0" smtClean="0">
                <a:effectLst/>
              </a:rPr>
              <a:t>THANK YOU</a:t>
            </a:r>
            <a:br>
              <a:rPr lang="en-GB" sz="3900" dirty="0" smtClean="0">
                <a:effectLst/>
              </a:rPr>
            </a:br>
            <a:r>
              <a:rPr lang="en-GB" sz="3900" dirty="0" smtClean="0">
                <a:effectLst/>
                <a:sym typeface="Wingdings" pitchFamily="2" charset="2"/>
              </a:rPr>
              <a:t/>
            </a:r>
            <a:br>
              <a:rPr lang="en-GB" sz="3900" dirty="0" smtClean="0">
                <a:effectLst/>
                <a:sym typeface="Wingdings" pitchFamily="2" charset="2"/>
              </a:rPr>
            </a:br>
            <a:endParaRPr lang="en-GB" sz="39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47"/>
          <p:cNvSpPr>
            <a:spLocks/>
          </p:cNvSpPr>
          <p:nvPr/>
        </p:nvSpPr>
        <p:spPr bwMode="auto">
          <a:xfrm>
            <a:off x="1116013" y="549275"/>
            <a:ext cx="7910512" cy="3240088"/>
          </a:xfrm>
          <a:custGeom>
            <a:avLst/>
            <a:gdLst>
              <a:gd name="T0" fmla="*/ 22225 w 4983"/>
              <a:gd name="T1" fmla="*/ 471064 h 1864"/>
              <a:gd name="T2" fmla="*/ 161925 w 4983"/>
              <a:gd name="T3" fmla="*/ 318099 h 1864"/>
              <a:gd name="T4" fmla="*/ 720725 w 4983"/>
              <a:gd name="T5" fmla="*/ 192945 h 1864"/>
              <a:gd name="T6" fmla="*/ 1089025 w 4983"/>
              <a:gd name="T7" fmla="*/ 206851 h 1864"/>
              <a:gd name="T8" fmla="*/ 1685925 w 4983"/>
              <a:gd name="T9" fmla="*/ 192945 h 1864"/>
              <a:gd name="T10" fmla="*/ 2282825 w 4983"/>
              <a:gd name="T11" fmla="*/ 192945 h 1864"/>
              <a:gd name="T12" fmla="*/ 2955924 w 4983"/>
              <a:gd name="T13" fmla="*/ 12168 h 1864"/>
              <a:gd name="T14" fmla="*/ 3387725 w 4983"/>
              <a:gd name="T15" fmla="*/ 26074 h 1864"/>
              <a:gd name="T16" fmla="*/ 3971925 w 4983"/>
              <a:gd name="T17" fmla="*/ 165133 h 1864"/>
              <a:gd name="T18" fmla="*/ 4670424 w 4983"/>
              <a:gd name="T19" fmla="*/ 290287 h 1864"/>
              <a:gd name="T20" fmla="*/ 5013324 w 4983"/>
              <a:gd name="T21" fmla="*/ 290287 h 1864"/>
              <a:gd name="T22" fmla="*/ 5267324 w 4983"/>
              <a:gd name="T23" fmla="*/ 234663 h 1864"/>
              <a:gd name="T24" fmla="*/ 5534024 w 4983"/>
              <a:gd name="T25" fmla="*/ 192945 h 1864"/>
              <a:gd name="T26" fmla="*/ 5813424 w 4983"/>
              <a:gd name="T27" fmla="*/ 206851 h 1864"/>
              <a:gd name="T28" fmla="*/ 6473824 w 4983"/>
              <a:gd name="T29" fmla="*/ 206851 h 1864"/>
              <a:gd name="T30" fmla="*/ 7058025 w 4983"/>
              <a:gd name="T31" fmla="*/ 373723 h 1864"/>
              <a:gd name="T32" fmla="*/ 7451725 w 4983"/>
              <a:gd name="T33" fmla="*/ 540594 h 1864"/>
              <a:gd name="T34" fmla="*/ 7654925 w 4983"/>
              <a:gd name="T35" fmla="*/ 735278 h 1864"/>
              <a:gd name="T36" fmla="*/ 7820025 w 4983"/>
              <a:gd name="T37" fmla="*/ 804807 h 1864"/>
              <a:gd name="T38" fmla="*/ 7794625 w 4983"/>
              <a:gd name="T39" fmla="*/ 1430575 h 1864"/>
              <a:gd name="T40" fmla="*/ 7870825 w 4983"/>
              <a:gd name="T41" fmla="*/ 1959002 h 1864"/>
              <a:gd name="T42" fmla="*/ 7845425 w 4983"/>
              <a:gd name="T43" fmla="*/ 2195403 h 1864"/>
              <a:gd name="T44" fmla="*/ 7121525 w 4983"/>
              <a:gd name="T45" fmla="*/ 3001949 h 1864"/>
              <a:gd name="T46" fmla="*/ 6829425 w 4983"/>
              <a:gd name="T47" fmla="*/ 2974137 h 1864"/>
              <a:gd name="T48" fmla="*/ 6359524 w 4983"/>
              <a:gd name="T49" fmla="*/ 3029760 h 1864"/>
              <a:gd name="T50" fmla="*/ 6143624 w 4983"/>
              <a:gd name="T51" fmla="*/ 3127102 h 1864"/>
              <a:gd name="T52" fmla="*/ 5851524 w 4983"/>
              <a:gd name="T53" fmla="*/ 3085384 h 1864"/>
              <a:gd name="T54" fmla="*/ 5559424 w 4983"/>
              <a:gd name="T55" fmla="*/ 3127102 h 1864"/>
              <a:gd name="T56" fmla="*/ 5305424 w 4983"/>
              <a:gd name="T57" fmla="*/ 3224444 h 1864"/>
              <a:gd name="T58" fmla="*/ 4733924 w 4983"/>
              <a:gd name="T59" fmla="*/ 3099290 h 1864"/>
              <a:gd name="T60" fmla="*/ 4543424 w 4983"/>
              <a:gd name="T61" fmla="*/ 3168820 h 1864"/>
              <a:gd name="T62" fmla="*/ 4416425 w 4983"/>
              <a:gd name="T63" fmla="*/ 3182726 h 1864"/>
              <a:gd name="T64" fmla="*/ 3705225 w 4983"/>
              <a:gd name="T65" fmla="*/ 3196632 h 1864"/>
              <a:gd name="T66" fmla="*/ 2867024 w 4983"/>
              <a:gd name="T67" fmla="*/ 3141008 h 1864"/>
              <a:gd name="T68" fmla="*/ 1787525 w 4983"/>
              <a:gd name="T69" fmla="*/ 3071478 h 1864"/>
              <a:gd name="T70" fmla="*/ 1343025 w 4983"/>
              <a:gd name="T71" fmla="*/ 3085384 h 1864"/>
              <a:gd name="T72" fmla="*/ 542925 w 4983"/>
              <a:gd name="T73" fmla="*/ 3015855 h 1864"/>
              <a:gd name="T74" fmla="*/ 415925 w 4983"/>
              <a:gd name="T75" fmla="*/ 2862889 h 1864"/>
              <a:gd name="T76" fmla="*/ 288925 w 4983"/>
              <a:gd name="T77" fmla="*/ 2570864 h 1864"/>
              <a:gd name="T78" fmla="*/ 174625 w 4983"/>
              <a:gd name="T79" fmla="*/ 2195403 h 1864"/>
              <a:gd name="T80" fmla="*/ 111125 w 4983"/>
              <a:gd name="T81" fmla="*/ 1875566 h 1864"/>
              <a:gd name="T82" fmla="*/ 60325 w 4983"/>
              <a:gd name="T83" fmla="*/ 1653071 h 1864"/>
              <a:gd name="T84" fmla="*/ 136525 w 4983"/>
              <a:gd name="T85" fmla="*/ 1333234 h 1864"/>
              <a:gd name="T86" fmla="*/ 123825 w 4983"/>
              <a:gd name="T87" fmla="*/ 1096833 h 18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983"/>
              <a:gd name="T133" fmla="*/ 0 h 1864"/>
              <a:gd name="T134" fmla="*/ 4983 w 4983"/>
              <a:gd name="T135" fmla="*/ 1864 h 18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983" h="1864">
                <a:moveTo>
                  <a:pt x="110" y="527"/>
                </a:moveTo>
                <a:cubicBezTo>
                  <a:pt x="78" y="478"/>
                  <a:pt x="26" y="450"/>
                  <a:pt x="6" y="391"/>
                </a:cubicBezTo>
                <a:cubicBezTo>
                  <a:pt x="9" y="351"/>
                  <a:pt x="0" y="309"/>
                  <a:pt x="14" y="271"/>
                </a:cubicBezTo>
                <a:cubicBezTo>
                  <a:pt x="21" y="253"/>
                  <a:pt x="62" y="239"/>
                  <a:pt x="62" y="239"/>
                </a:cubicBezTo>
                <a:cubicBezTo>
                  <a:pt x="73" y="242"/>
                  <a:pt x="88" y="256"/>
                  <a:pt x="94" y="247"/>
                </a:cubicBezTo>
                <a:cubicBezTo>
                  <a:pt x="106" y="230"/>
                  <a:pt x="97" y="204"/>
                  <a:pt x="102" y="183"/>
                </a:cubicBezTo>
                <a:cubicBezTo>
                  <a:pt x="111" y="149"/>
                  <a:pt x="139" y="129"/>
                  <a:pt x="166" y="111"/>
                </a:cubicBezTo>
                <a:cubicBezTo>
                  <a:pt x="263" y="120"/>
                  <a:pt x="269" y="126"/>
                  <a:pt x="342" y="175"/>
                </a:cubicBezTo>
                <a:cubicBezTo>
                  <a:pt x="381" y="156"/>
                  <a:pt x="414" y="127"/>
                  <a:pt x="454" y="111"/>
                </a:cubicBezTo>
                <a:cubicBezTo>
                  <a:pt x="470" y="105"/>
                  <a:pt x="502" y="95"/>
                  <a:pt x="502" y="95"/>
                </a:cubicBezTo>
                <a:cubicBezTo>
                  <a:pt x="561" y="103"/>
                  <a:pt x="569" y="109"/>
                  <a:pt x="614" y="143"/>
                </a:cubicBezTo>
                <a:cubicBezTo>
                  <a:pt x="722" y="125"/>
                  <a:pt x="619" y="149"/>
                  <a:pt x="686" y="119"/>
                </a:cubicBezTo>
                <a:cubicBezTo>
                  <a:pt x="701" y="112"/>
                  <a:pt x="734" y="103"/>
                  <a:pt x="734" y="103"/>
                </a:cubicBezTo>
                <a:cubicBezTo>
                  <a:pt x="791" y="111"/>
                  <a:pt x="800" y="113"/>
                  <a:pt x="838" y="151"/>
                </a:cubicBezTo>
                <a:cubicBezTo>
                  <a:pt x="926" y="92"/>
                  <a:pt x="943" y="104"/>
                  <a:pt x="1062" y="111"/>
                </a:cubicBezTo>
                <a:cubicBezTo>
                  <a:pt x="1136" y="136"/>
                  <a:pt x="1222" y="81"/>
                  <a:pt x="1294" y="63"/>
                </a:cubicBezTo>
                <a:cubicBezTo>
                  <a:pt x="1318" y="66"/>
                  <a:pt x="1343" y="63"/>
                  <a:pt x="1366" y="71"/>
                </a:cubicBezTo>
                <a:cubicBezTo>
                  <a:pt x="1392" y="80"/>
                  <a:pt x="1412" y="102"/>
                  <a:pt x="1438" y="111"/>
                </a:cubicBezTo>
                <a:cubicBezTo>
                  <a:pt x="1494" y="73"/>
                  <a:pt x="1556" y="56"/>
                  <a:pt x="1622" y="39"/>
                </a:cubicBezTo>
                <a:cubicBezTo>
                  <a:pt x="1680" y="47"/>
                  <a:pt x="1689" y="66"/>
                  <a:pt x="1742" y="55"/>
                </a:cubicBezTo>
                <a:cubicBezTo>
                  <a:pt x="1781" y="36"/>
                  <a:pt x="1821" y="21"/>
                  <a:pt x="1862" y="7"/>
                </a:cubicBezTo>
                <a:cubicBezTo>
                  <a:pt x="1951" y="20"/>
                  <a:pt x="1892" y="0"/>
                  <a:pt x="1942" y="39"/>
                </a:cubicBezTo>
                <a:cubicBezTo>
                  <a:pt x="1957" y="51"/>
                  <a:pt x="1990" y="71"/>
                  <a:pt x="1990" y="71"/>
                </a:cubicBezTo>
                <a:cubicBezTo>
                  <a:pt x="2053" y="32"/>
                  <a:pt x="2063" y="27"/>
                  <a:pt x="2134" y="15"/>
                </a:cubicBezTo>
                <a:cubicBezTo>
                  <a:pt x="2240" y="25"/>
                  <a:pt x="2200" y="24"/>
                  <a:pt x="2270" y="47"/>
                </a:cubicBezTo>
                <a:cubicBezTo>
                  <a:pt x="2311" y="80"/>
                  <a:pt x="2339" y="110"/>
                  <a:pt x="2390" y="127"/>
                </a:cubicBezTo>
                <a:cubicBezTo>
                  <a:pt x="2431" y="111"/>
                  <a:pt x="2458" y="102"/>
                  <a:pt x="2502" y="95"/>
                </a:cubicBezTo>
                <a:cubicBezTo>
                  <a:pt x="2614" y="104"/>
                  <a:pt x="2604" y="105"/>
                  <a:pt x="2686" y="159"/>
                </a:cubicBezTo>
                <a:cubicBezTo>
                  <a:pt x="2758" y="123"/>
                  <a:pt x="2769" y="128"/>
                  <a:pt x="2862" y="135"/>
                </a:cubicBezTo>
                <a:cubicBezTo>
                  <a:pt x="2891" y="145"/>
                  <a:pt x="2912" y="159"/>
                  <a:pt x="2942" y="167"/>
                </a:cubicBezTo>
                <a:cubicBezTo>
                  <a:pt x="2999" y="129"/>
                  <a:pt x="3047" y="146"/>
                  <a:pt x="3118" y="151"/>
                </a:cubicBezTo>
                <a:cubicBezTo>
                  <a:pt x="3123" y="162"/>
                  <a:pt x="3123" y="179"/>
                  <a:pt x="3134" y="183"/>
                </a:cubicBezTo>
                <a:cubicBezTo>
                  <a:pt x="3143" y="187"/>
                  <a:pt x="3149" y="171"/>
                  <a:pt x="3158" y="167"/>
                </a:cubicBezTo>
                <a:cubicBezTo>
                  <a:pt x="3171" y="161"/>
                  <a:pt x="3184" y="156"/>
                  <a:pt x="3198" y="151"/>
                </a:cubicBezTo>
                <a:cubicBezTo>
                  <a:pt x="3222" y="142"/>
                  <a:pt x="3270" y="127"/>
                  <a:pt x="3270" y="127"/>
                </a:cubicBezTo>
                <a:cubicBezTo>
                  <a:pt x="3286" y="130"/>
                  <a:pt x="3303" y="128"/>
                  <a:pt x="3318" y="135"/>
                </a:cubicBezTo>
                <a:cubicBezTo>
                  <a:pt x="3327" y="139"/>
                  <a:pt x="3325" y="156"/>
                  <a:pt x="3334" y="159"/>
                </a:cubicBezTo>
                <a:cubicBezTo>
                  <a:pt x="3344" y="162"/>
                  <a:pt x="3355" y="154"/>
                  <a:pt x="3366" y="151"/>
                </a:cubicBezTo>
                <a:cubicBezTo>
                  <a:pt x="3413" y="137"/>
                  <a:pt x="3438" y="119"/>
                  <a:pt x="3486" y="111"/>
                </a:cubicBezTo>
                <a:cubicBezTo>
                  <a:pt x="3507" y="114"/>
                  <a:pt x="3530" y="112"/>
                  <a:pt x="3550" y="119"/>
                </a:cubicBezTo>
                <a:cubicBezTo>
                  <a:pt x="3568" y="125"/>
                  <a:pt x="3598" y="151"/>
                  <a:pt x="3598" y="151"/>
                </a:cubicBezTo>
                <a:cubicBezTo>
                  <a:pt x="3662" y="135"/>
                  <a:pt x="3599" y="155"/>
                  <a:pt x="3662" y="119"/>
                </a:cubicBezTo>
                <a:cubicBezTo>
                  <a:pt x="3685" y="106"/>
                  <a:pt x="3747" y="104"/>
                  <a:pt x="3758" y="103"/>
                </a:cubicBezTo>
                <a:cubicBezTo>
                  <a:pt x="3846" y="109"/>
                  <a:pt x="3889" y="113"/>
                  <a:pt x="3958" y="159"/>
                </a:cubicBezTo>
                <a:cubicBezTo>
                  <a:pt x="3997" y="130"/>
                  <a:pt x="4032" y="131"/>
                  <a:pt x="4078" y="119"/>
                </a:cubicBezTo>
                <a:cubicBezTo>
                  <a:pt x="4191" y="125"/>
                  <a:pt x="4205" y="123"/>
                  <a:pt x="4286" y="143"/>
                </a:cubicBezTo>
                <a:cubicBezTo>
                  <a:pt x="4322" y="170"/>
                  <a:pt x="4331" y="180"/>
                  <a:pt x="4342" y="223"/>
                </a:cubicBezTo>
                <a:cubicBezTo>
                  <a:pt x="4384" y="209"/>
                  <a:pt x="4401" y="207"/>
                  <a:pt x="4446" y="215"/>
                </a:cubicBezTo>
                <a:cubicBezTo>
                  <a:pt x="4484" y="234"/>
                  <a:pt x="4513" y="239"/>
                  <a:pt x="4526" y="279"/>
                </a:cubicBezTo>
                <a:cubicBezTo>
                  <a:pt x="4575" y="230"/>
                  <a:pt x="4634" y="256"/>
                  <a:pt x="4686" y="287"/>
                </a:cubicBezTo>
                <a:cubicBezTo>
                  <a:pt x="4689" y="295"/>
                  <a:pt x="4694" y="303"/>
                  <a:pt x="4694" y="311"/>
                </a:cubicBezTo>
                <a:cubicBezTo>
                  <a:pt x="4694" y="319"/>
                  <a:pt x="4683" y="327"/>
                  <a:pt x="4686" y="335"/>
                </a:cubicBezTo>
                <a:cubicBezTo>
                  <a:pt x="4689" y="343"/>
                  <a:pt x="4753" y="372"/>
                  <a:pt x="4758" y="375"/>
                </a:cubicBezTo>
                <a:cubicBezTo>
                  <a:pt x="4780" y="389"/>
                  <a:pt x="4822" y="423"/>
                  <a:pt x="4822" y="423"/>
                </a:cubicBezTo>
                <a:cubicBezTo>
                  <a:pt x="4825" y="436"/>
                  <a:pt x="4820" y="453"/>
                  <a:pt x="4830" y="463"/>
                </a:cubicBezTo>
                <a:cubicBezTo>
                  <a:pt x="4836" y="469"/>
                  <a:pt x="4846" y="455"/>
                  <a:pt x="4854" y="455"/>
                </a:cubicBezTo>
                <a:cubicBezTo>
                  <a:pt x="4878" y="455"/>
                  <a:pt x="4902" y="460"/>
                  <a:pt x="4926" y="463"/>
                </a:cubicBezTo>
                <a:cubicBezTo>
                  <a:pt x="4961" y="516"/>
                  <a:pt x="4983" y="563"/>
                  <a:pt x="4918" y="607"/>
                </a:cubicBezTo>
                <a:cubicBezTo>
                  <a:pt x="4928" y="636"/>
                  <a:pt x="4942" y="657"/>
                  <a:pt x="4950" y="687"/>
                </a:cubicBezTo>
                <a:cubicBezTo>
                  <a:pt x="4943" y="754"/>
                  <a:pt x="4944" y="773"/>
                  <a:pt x="4910" y="823"/>
                </a:cubicBezTo>
                <a:cubicBezTo>
                  <a:pt x="4927" y="865"/>
                  <a:pt x="4933" y="906"/>
                  <a:pt x="4942" y="951"/>
                </a:cubicBezTo>
                <a:cubicBezTo>
                  <a:pt x="4934" y="1002"/>
                  <a:pt x="4929" y="1012"/>
                  <a:pt x="4894" y="1047"/>
                </a:cubicBezTo>
                <a:cubicBezTo>
                  <a:pt x="4950" y="1103"/>
                  <a:pt x="4932" y="1075"/>
                  <a:pt x="4958" y="1127"/>
                </a:cubicBezTo>
                <a:cubicBezTo>
                  <a:pt x="4955" y="1143"/>
                  <a:pt x="4957" y="1160"/>
                  <a:pt x="4950" y="1175"/>
                </a:cubicBezTo>
                <a:cubicBezTo>
                  <a:pt x="4945" y="1185"/>
                  <a:pt x="4929" y="1188"/>
                  <a:pt x="4926" y="1199"/>
                </a:cubicBezTo>
                <a:cubicBezTo>
                  <a:pt x="4923" y="1210"/>
                  <a:pt x="4937" y="1249"/>
                  <a:pt x="4942" y="1263"/>
                </a:cubicBezTo>
                <a:cubicBezTo>
                  <a:pt x="4922" y="1361"/>
                  <a:pt x="4869" y="1368"/>
                  <a:pt x="4806" y="1431"/>
                </a:cubicBezTo>
                <a:cubicBezTo>
                  <a:pt x="4843" y="1541"/>
                  <a:pt x="4796" y="1605"/>
                  <a:pt x="4686" y="1623"/>
                </a:cubicBezTo>
                <a:cubicBezTo>
                  <a:pt x="4621" y="1666"/>
                  <a:pt x="4561" y="1702"/>
                  <a:pt x="4486" y="1727"/>
                </a:cubicBezTo>
                <a:cubicBezTo>
                  <a:pt x="4451" y="1722"/>
                  <a:pt x="4411" y="1731"/>
                  <a:pt x="4382" y="1711"/>
                </a:cubicBezTo>
                <a:cubicBezTo>
                  <a:pt x="4361" y="1697"/>
                  <a:pt x="4358" y="1639"/>
                  <a:pt x="4358" y="1639"/>
                </a:cubicBezTo>
                <a:cubicBezTo>
                  <a:pt x="4333" y="1664"/>
                  <a:pt x="4329" y="1693"/>
                  <a:pt x="4302" y="1711"/>
                </a:cubicBezTo>
                <a:cubicBezTo>
                  <a:pt x="4295" y="1716"/>
                  <a:pt x="4250" y="1726"/>
                  <a:pt x="4246" y="1727"/>
                </a:cubicBezTo>
                <a:cubicBezTo>
                  <a:pt x="4224" y="1760"/>
                  <a:pt x="4150" y="1799"/>
                  <a:pt x="4150" y="1799"/>
                </a:cubicBezTo>
                <a:cubicBezTo>
                  <a:pt x="4085" y="1790"/>
                  <a:pt x="4027" y="1806"/>
                  <a:pt x="4006" y="1743"/>
                </a:cubicBezTo>
                <a:cubicBezTo>
                  <a:pt x="3960" y="1758"/>
                  <a:pt x="4003" y="1740"/>
                  <a:pt x="3958" y="1775"/>
                </a:cubicBezTo>
                <a:cubicBezTo>
                  <a:pt x="3943" y="1787"/>
                  <a:pt x="3910" y="1807"/>
                  <a:pt x="3910" y="1807"/>
                </a:cubicBezTo>
                <a:cubicBezTo>
                  <a:pt x="3897" y="1804"/>
                  <a:pt x="3881" y="1807"/>
                  <a:pt x="3870" y="1799"/>
                </a:cubicBezTo>
                <a:cubicBezTo>
                  <a:pt x="3863" y="1794"/>
                  <a:pt x="3870" y="1777"/>
                  <a:pt x="3862" y="1775"/>
                </a:cubicBezTo>
                <a:cubicBezTo>
                  <a:pt x="3846" y="1771"/>
                  <a:pt x="3830" y="1780"/>
                  <a:pt x="3814" y="1783"/>
                </a:cubicBezTo>
                <a:cubicBezTo>
                  <a:pt x="3773" y="1804"/>
                  <a:pt x="3707" y="1838"/>
                  <a:pt x="3686" y="1775"/>
                </a:cubicBezTo>
                <a:cubicBezTo>
                  <a:pt x="3643" y="1818"/>
                  <a:pt x="3600" y="1821"/>
                  <a:pt x="3542" y="1831"/>
                </a:cubicBezTo>
                <a:cubicBezTo>
                  <a:pt x="3531" y="1828"/>
                  <a:pt x="3519" y="1830"/>
                  <a:pt x="3510" y="1823"/>
                </a:cubicBezTo>
                <a:cubicBezTo>
                  <a:pt x="3503" y="1818"/>
                  <a:pt x="3510" y="1803"/>
                  <a:pt x="3502" y="1799"/>
                </a:cubicBezTo>
                <a:cubicBezTo>
                  <a:pt x="3494" y="1795"/>
                  <a:pt x="3486" y="1804"/>
                  <a:pt x="3478" y="1807"/>
                </a:cubicBezTo>
                <a:cubicBezTo>
                  <a:pt x="3456" y="1817"/>
                  <a:pt x="3438" y="1835"/>
                  <a:pt x="3414" y="1839"/>
                </a:cubicBezTo>
                <a:cubicBezTo>
                  <a:pt x="3358" y="1848"/>
                  <a:pt x="3381" y="1842"/>
                  <a:pt x="3342" y="1855"/>
                </a:cubicBezTo>
                <a:cubicBezTo>
                  <a:pt x="3259" y="1847"/>
                  <a:pt x="3252" y="1864"/>
                  <a:pt x="3230" y="1799"/>
                </a:cubicBezTo>
                <a:cubicBezTo>
                  <a:pt x="3147" y="1820"/>
                  <a:pt x="3076" y="1812"/>
                  <a:pt x="2990" y="1807"/>
                </a:cubicBezTo>
                <a:cubicBezTo>
                  <a:pt x="2987" y="1799"/>
                  <a:pt x="2990" y="1783"/>
                  <a:pt x="2982" y="1783"/>
                </a:cubicBezTo>
                <a:cubicBezTo>
                  <a:pt x="2969" y="1783"/>
                  <a:pt x="2961" y="1799"/>
                  <a:pt x="2950" y="1807"/>
                </a:cubicBezTo>
                <a:cubicBezTo>
                  <a:pt x="2920" y="1828"/>
                  <a:pt x="2931" y="1822"/>
                  <a:pt x="2894" y="1831"/>
                </a:cubicBezTo>
                <a:cubicBezTo>
                  <a:pt x="2883" y="1828"/>
                  <a:pt x="2871" y="1829"/>
                  <a:pt x="2862" y="1823"/>
                </a:cubicBezTo>
                <a:cubicBezTo>
                  <a:pt x="2854" y="1818"/>
                  <a:pt x="2855" y="1801"/>
                  <a:pt x="2846" y="1799"/>
                </a:cubicBezTo>
                <a:cubicBezTo>
                  <a:pt x="2837" y="1797"/>
                  <a:pt x="2831" y="1811"/>
                  <a:pt x="2822" y="1815"/>
                </a:cubicBezTo>
                <a:cubicBezTo>
                  <a:pt x="2809" y="1821"/>
                  <a:pt x="2795" y="1826"/>
                  <a:pt x="2782" y="1831"/>
                </a:cubicBezTo>
                <a:cubicBezTo>
                  <a:pt x="2697" y="1828"/>
                  <a:pt x="2611" y="1833"/>
                  <a:pt x="2526" y="1823"/>
                </a:cubicBezTo>
                <a:cubicBezTo>
                  <a:pt x="2499" y="1820"/>
                  <a:pt x="2506" y="1779"/>
                  <a:pt x="2470" y="1767"/>
                </a:cubicBezTo>
                <a:cubicBezTo>
                  <a:pt x="2417" y="1831"/>
                  <a:pt x="2418" y="1820"/>
                  <a:pt x="2334" y="1839"/>
                </a:cubicBezTo>
                <a:cubicBezTo>
                  <a:pt x="2268" y="1832"/>
                  <a:pt x="2242" y="1843"/>
                  <a:pt x="2222" y="1783"/>
                </a:cubicBezTo>
                <a:cubicBezTo>
                  <a:pt x="2114" y="1864"/>
                  <a:pt x="2018" y="1817"/>
                  <a:pt x="1886" y="1791"/>
                </a:cubicBezTo>
                <a:cubicBezTo>
                  <a:pt x="1845" y="1750"/>
                  <a:pt x="1842" y="1771"/>
                  <a:pt x="1806" y="1807"/>
                </a:cubicBezTo>
                <a:cubicBezTo>
                  <a:pt x="1718" y="1802"/>
                  <a:pt x="1656" y="1817"/>
                  <a:pt x="1590" y="1767"/>
                </a:cubicBezTo>
                <a:cubicBezTo>
                  <a:pt x="1441" y="1792"/>
                  <a:pt x="1451" y="1790"/>
                  <a:pt x="1230" y="1783"/>
                </a:cubicBezTo>
                <a:cubicBezTo>
                  <a:pt x="1190" y="1773"/>
                  <a:pt x="1167" y="1757"/>
                  <a:pt x="1126" y="1767"/>
                </a:cubicBezTo>
                <a:cubicBezTo>
                  <a:pt x="1063" y="1809"/>
                  <a:pt x="963" y="1818"/>
                  <a:pt x="918" y="1751"/>
                </a:cubicBezTo>
                <a:cubicBezTo>
                  <a:pt x="902" y="1756"/>
                  <a:pt x="886" y="1762"/>
                  <a:pt x="870" y="1767"/>
                </a:cubicBezTo>
                <a:cubicBezTo>
                  <a:pt x="862" y="1770"/>
                  <a:pt x="846" y="1775"/>
                  <a:pt x="846" y="1775"/>
                </a:cubicBezTo>
                <a:cubicBezTo>
                  <a:pt x="787" y="1769"/>
                  <a:pt x="756" y="1781"/>
                  <a:pt x="726" y="1735"/>
                </a:cubicBezTo>
                <a:cubicBezTo>
                  <a:pt x="695" y="1745"/>
                  <a:pt x="638" y="1775"/>
                  <a:pt x="638" y="1775"/>
                </a:cubicBezTo>
                <a:cubicBezTo>
                  <a:pt x="461" y="1763"/>
                  <a:pt x="454" y="1780"/>
                  <a:pt x="342" y="1735"/>
                </a:cubicBezTo>
                <a:cubicBezTo>
                  <a:pt x="358" y="1672"/>
                  <a:pt x="354" y="1716"/>
                  <a:pt x="326" y="1719"/>
                </a:cubicBezTo>
                <a:cubicBezTo>
                  <a:pt x="310" y="1721"/>
                  <a:pt x="294" y="1714"/>
                  <a:pt x="278" y="1711"/>
                </a:cubicBezTo>
                <a:cubicBezTo>
                  <a:pt x="245" y="1689"/>
                  <a:pt x="240" y="1681"/>
                  <a:pt x="262" y="1647"/>
                </a:cubicBezTo>
                <a:cubicBezTo>
                  <a:pt x="211" y="1630"/>
                  <a:pt x="181" y="1622"/>
                  <a:pt x="142" y="1583"/>
                </a:cubicBezTo>
                <a:cubicBezTo>
                  <a:pt x="147" y="1554"/>
                  <a:pt x="147" y="1523"/>
                  <a:pt x="158" y="1495"/>
                </a:cubicBezTo>
                <a:cubicBezTo>
                  <a:pt x="161" y="1486"/>
                  <a:pt x="180" y="1488"/>
                  <a:pt x="182" y="1479"/>
                </a:cubicBezTo>
                <a:cubicBezTo>
                  <a:pt x="186" y="1459"/>
                  <a:pt x="120" y="1422"/>
                  <a:pt x="110" y="1415"/>
                </a:cubicBezTo>
                <a:cubicBezTo>
                  <a:pt x="98" y="1379"/>
                  <a:pt x="102" y="1364"/>
                  <a:pt x="134" y="1343"/>
                </a:cubicBezTo>
                <a:cubicBezTo>
                  <a:pt x="162" y="1302"/>
                  <a:pt x="137" y="1301"/>
                  <a:pt x="110" y="1263"/>
                </a:cubicBezTo>
                <a:cubicBezTo>
                  <a:pt x="99" y="1247"/>
                  <a:pt x="78" y="1215"/>
                  <a:pt x="78" y="1215"/>
                </a:cubicBezTo>
                <a:cubicBezTo>
                  <a:pt x="85" y="1155"/>
                  <a:pt x="92" y="1148"/>
                  <a:pt x="62" y="1103"/>
                </a:cubicBezTo>
                <a:cubicBezTo>
                  <a:pt x="65" y="1095"/>
                  <a:pt x="64" y="1085"/>
                  <a:pt x="70" y="1079"/>
                </a:cubicBezTo>
                <a:cubicBezTo>
                  <a:pt x="76" y="1073"/>
                  <a:pt x="90" y="1079"/>
                  <a:pt x="94" y="1071"/>
                </a:cubicBezTo>
                <a:cubicBezTo>
                  <a:pt x="98" y="1063"/>
                  <a:pt x="89" y="1055"/>
                  <a:pt x="86" y="1047"/>
                </a:cubicBezTo>
                <a:cubicBezTo>
                  <a:pt x="72" y="1013"/>
                  <a:pt x="50" y="986"/>
                  <a:pt x="38" y="951"/>
                </a:cubicBezTo>
                <a:cubicBezTo>
                  <a:pt x="49" y="917"/>
                  <a:pt x="84" y="890"/>
                  <a:pt x="118" y="879"/>
                </a:cubicBezTo>
                <a:cubicBezTo>
                  <a:pt x="98" y="852"/>
                  <a:pt x="81" y="831"/>
                  <a:pt x="70" y="799"/>
                </a:cubicBezTo>
                <a:cubicBezTo>
                  <a:pt x="75" y="788"/>
                  <a:pt x="80" y="777"/>
                  <a:pt x="86" y="767"/>
                </a:cubicBezTo>
                <a:cubicBezTo>
                  <a:pt x="91" y="759"/>
                  <a:pt x="103" y="753"/>
                  <a:pt x="102" y="743"/>
                </a:cubicBezTo>
                <a:cubicBezTo>
                  <a:pt x="100" y="731"/>
                  <a:pt x="63" y="696"/>
                  <a:pt x="54" y="687"/>
                </a:cubicBezTo>
                <a:cubicBezTo>
                  <a:pt x="75" y="602"/>
                  <a:pt x="46" y="702"/>
                  <a:pt x="78" y="631"/>
                </a:cubicBezTo>
                <a:cubicBezTo>
                  <a:pt x="85" y="616"/>
                  <a:pt x="94" y="583"/>
                  <a:pt x="94" y="583"/>
                </a:cubicBezTo>
                <a:cubicBezTo>
                  <a:pt x="85" y="511"/>
                  <a:pt x="66" y="512"/>
                  <a:pt x="110" y="527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39" name="Freeform 46"/>
          <p:cNvSpPr>
            <a:spLocks/>
          </p:cNvSpPr>
          <p:nvPr/>
        </p:nvSpPr>
        <p:spPr bwMode="auto">
          <a:xfrm>
            <a:off x="1042988" y="3783013"/>
            <a:ext cx="7910512" cy="2959100"/>
          </a:xfrm>
          <a:custGeom>
            <a:avLst/>
            <a:gdLst>
              <a:gd name="T0" fmla="*/ 22225 w 4983"/>
              <a:gd name="T1" fmla="*/ 430213 h 1864"/>
              <a:gd name="T2" fmla="*/ 161925 w 4983"/>
              <a:gd name="T3" fmla="*/ 290513 h 1864"/>
              <a:gd name="T4" fmla="*/ 720725 w 4983"/>
              <a:gd name="T5" fmla="*/ 176213 h 1864"/>
              <a:gd name="T6" fmla="*/ 1089025 w 4983"/>
              <a:gd name="T7" fmla="*/ 188912 h 1864"/>
              <a:gd name="T8" fmla="*/ 1685925 w 4983"/>
              <a:gd name="T9" fmla="*/ 176213 h 1864"/>
              <a:gd name="T10" fmla="*/ 2282825 w 4983"/>
              <a:gd name="T11" fmla="*/ 176213 h 1864"/>
              <a:gd name="T12" fmla="*/ 2955924 w 4983"/>
              <a:gd name="T13" fmla="*/ 11113 h 1864"/>
              <a:gd name="T14" fmla="*/ 3387725 w 4983"/>
              <a:gd name="T15" fmla="*/ 23812 h 1864"/>
              <a:gd name="T16" fmla="*/ 3971925 w 4983"/>
              <a:gd name="T17" fmla="*/ 150813 h 1864"/>
              <a:gd name="T18" fmla="*/ 4670424 w 4983"/>
              <a:gd name="T19" fmla="*/ 265113 h 1864"/>
              <a:gd name="T20" fmla="*/ 5013324 w 4983"/>
              <a:gd name="T21" fmla="*/ 265113 h 1864"/>
              <a:gd name="T22" fmla="*/ 5267324 w 4983"/>
              <a:gd name="T23" fmla="*/ 214313 h 1864"/>
              <a:gd name="T24" fmla="*/ 5534024 w 4983"/>
              <a:gd name="T25" fmla="*/ 176213 h 1864"/>
              <a:gd name="T26" fmla="*/ 5813424 w 4983"/>
              <a:gd name="T27" fmla="*/ 188912 h 1864"/>
              <a:gd name="T28" fmla="*/ 6473824 w 4983"/>
              <a:gd name="T29" fmla="*/ 188912 h 1864"/>
              <a:gd name="T30" fmla="*/ 7058025 w 4983"/>
              <a:gd name="T31" fmla="*/ 341313 h 1864"/>
              <a:gd name="T32" fmla="*/ 7451725 w 4983"/>
              <a:gd name="T33" fmla="*/ 493713 h 1864"/>
              <a:gd name="T34" fmla="*/ 7654925 w 4983"/>
              <a:gd name="T35" fmla="*/ 671513 h 1864"/>
              <a:gd name="T36" fmla="*/ 7820025 w 4983"/>
              <a:gd name="T37" fmla="*/ 735013 h 1864"/>
              <a:gd name="T38" fmla="*/ 7794625 w 4983"/>
              <a:gd name="T39" fmla="*/ 1306513 h 1864"/>
              <a:gd name="T40" fmla="*/ 7870825 w 4983"/>
              <a:gd name="T41" fmla="*/ 1789113 h 1864"/>
              <a:gd name="T42" fmla="*/ 7845425 w 4983"/>
              <a:gd name="T43" fmla="*/ 2005013 h 1864"/>
              <a:gd name="T44" fmla="*/ 7121525 w 4983"/>
              <a:gd name="T45" fmla="*/ 2741613 h 1864"/>
              <a:gd name="T46" fmla="*/ 6829425 w 4983"/>
              <a:gd name="T47" fmla="*/ 2716213 h 1864"/>
              <a:gd name="T48" fmla="*/ 6359524 w 4983"/>
              <a:gd name="T49" fmla="*/ 2767013 h 1864"/>
              <a:gd name="T50" fmla="*/ 6143624 w 4983"/>
              <a:gd name="T51" fmla="*/ 2855913 h 1864"/>
              <a:gd name="T52" fmla="*/ 5851524 w 4983"/>
              <a:gd name="T53" fmla="*/ 2817813 h 1864"/>
              <a:gd name="T54" fmla="*/ 5559424 w 4983"/>
              <a:gd name="T55" fmla="*/ 2855913 h 1864"/>
              <a:gd name="T56" fmla="*/ 5305424 w 4983"/>
              <a:gd name="T57" fmla="*/ 2944813 h 1864"/>
              <a:gd name="T58" fmla="*/ 4733924 w 4983"/>
              <a:gd name="T59" fmla="*/ 2830513 h 1864"/>
              <a:gd name="T60" fmla="*/ 4543424 w 4983"/>
              <a:gd name="T61" fmla="*/ 2894013 h 1864"/>
              <a:gd name="T62" fmla="*/ 4416425 w 4983"/>
              <a:gd name="T63" fmla="*/ 2906713 h 1864"/>
              <a:gd name="T64" fmla="*/ 3705225 w 4983"/>
              <a:gd name="T65" fmla="*/ 2919413 h 1864"/>
              <a:gd name="T66" fmla="*/ 2867024 w 4983"/>
              <a:gd name="T67" fmla="*/ 2868613 h 1864"/>
              <a:gd name="T68" fmla="*/ 1787525 w 4983"/>
              <a:gd name="T69" fmla="*/ 2805113 h 1864"/>
              <a:gd name="T70" fmla="*/ 1343025 w 4983"/>
              <a:gd name="T71" fmla="*/ 2817813 h 1864"/>
              <a:gd name="T72" fmla="*/ 542925 w 4983"/>
              <a:gd name="T73" fmla="*/ 2754313 h 1864"/>
              <a:gd name="T74" fmla="*/ 415925 w 4983"/>
              <a:gd name="T75" fmla="*/ 2614613 h 1864"/>
              <a:gd name="T76" fmla="*/ 288925 w 4983"/>
              <a:gd name="T77" fmla="*/ 2347913 h 1864"/>
              <a:gd name="T78" fmla="*/ 174625 w 4983"/>
              <a:gd name="T79" fmla="*/ 2005013 h 1864"/>
              <a:gd name="T80" fmla="*/ 111125 w 4983"/>
              <a:gd name="T81" fmla="*/ 1712913 h 1864"/>
              <a:gd name="T82" fmla="*/ 60325 w 4983"/>
              <a:gd name="T83" fmla="*/ 1509712 h 1864"/>
              <a:gd name="T84" fmla="*/ 136525 w 4983"/>
              <a:gd name="T85" fmla="*/ 1217613 h 1864"/>
              <a:gd name="T86" fmla="*/ 123825 w 4983"/>
              <a:gd name="T87" fmla="*/ 1001713 h 18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983"/>
              <a:gd name="T133" fmla="*/ 0 h 1864"/>
              <a:gd name="T134" fmla="*/ 4983 w 4983"/>
              <a:gd name="T135" fmla="*/ 1864 h 18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983" h="1864">
                <a:moveTo>
                  <a:pt x="110" y="527"/>
                </a:moveTo>
                <a:cubicBezTo>
                  <a:pt x="78" y="478"/>
                  <a:pt x="26" y="450"/>
                  <a:pt x="6" y="391"/>
                </a:cubicBezTo>
                <a:cubicBezTo>
                  <a:pt x="9" y="351"/>
                  <a:pt x="0" y="309"/>
                  <a:pt x="14" y="271"/>
                </a:cubicBezTo>
                <a:cubicBezTo>
                  <a:pt x="21" y="253"/>
                  <a:pt x="62" y="239"/>
                  <a:pt x="62" y="239"/>
                </a:cubicBezTo>
                <a:cubicBezTo>
                  <a:pt x="73" y="242"/>
                  <a:pt x="88" y="256"/>
                  <a:pt x="94" y="247"/>
                </a:cubicBezTo>
                <a:cubicBezTo>
                  <a:pt x="106" y="230"/>
                  <a:pt x="97" y="204"/>
                  <a:pt x="102" y="183"/>
                </a:cubicBezTo>
                <a:cubicBezTo>
                  <a:pt x="111" y="149"/>
                  <a:pt x="139" y="129"/>
                  <a:pt x="166" y="111"/>
                </a:cubicBezTo>
                <a:cubicBezTo>
                  <a:pt x="263" y="120"/>
                  <a:pt x="269" y="126"/>
                  <a:pt x="342" y="175"/>
                </a:cubicBezTo>
                <a:cubicBezTo>
                  <a:pt x="381" y="156"/>
                  <a:pt x="414" y="127"/>
                  <a:pt x="454" y="111"/>
                </a:cubicBezTo>
                <a:cubicBezTo>
                  <a:pt x="470" y="105"/>
                  <a:pt x="502" y="95"/>
                  <a:pt x="502" y="95"/>
                </a:cubicBezTo>
                <a:cubicBezTo>
                  <a:pt x="561" y="103"/>
                  <a:pt x="569" y="109"/>
                  <a:pt x="614" y="143"/>
                </a:cubicBezTo>
                <a:cubicBezTo>
                  <a:pt x="722" y="125"/>
                  <a:pt x="619" y="149"/>
                  <a:pt x="686" y="119"/>
                </a:cubicBezTo>
                <a:cubicBezTo>
                  <a:pt x="701" y="112"/>
                  <a:pt x="734" y="103"/>
                  <a:pt x="734" y="103"/>
                </a:cubicBezTo>
                <a:cubicBezTo>
                  <a:pt x="791" y="111"/>
                  <a:pt x="800" y="113"/>
                  <a:pt x="838" y="151"/>
                </a:cubicBezTo>
                <a:cubicBezTo>
                  <a:pt x="926" y="92"/>
                  <a:pt x="943" y="104"/>
                  <a:pt x="1062" y="111"/>
                </a:cubicBezTo>
                <a:cubicBezTo>
                  <a:pt x="1136" y="136"/>
                  <a:pt x="1222" y="81"/>
                  <a:pt x="1294" y="63"/>
                </a:cubicBezTo>
                <a:cubicBezTo>
                  <a:pt x="1318" y="66"/>
                  <a:pt x="1343" y="63"/>
                  <a:pt x="1366" y="71"/>
                </a:cubicBezTo>
                <a:cubicBezTo>
                  <a:pt x="1392" y="80"/>
                  <a:pt x="1412" y="102"/>
                  <a:pt x="1438" y="111"/>
                </a:cubicBezTo>
                <a:cubicBezTo>
                  <a:pt x="1494" y="73"/>
                  <a:pt x="1556" y="56"/>
                  <a:pt x="1622" y="39"/>
                </a:cubicBezTo>
                <a:cubicBezTo>
                  <a:pt x="1680" y="47"/>
                  <a:pt x="1689" y="66"/>
                  <a:pt x="1742" y="55"/>
                </a:cubicBezTo>
                <a:cubicBezTo>
                  <a:pt x="1781" y="36"/>
                  <a:pt x="1821" y="21"/>
                  <a:pt x="1862" y="7"/>
                </a:cubicBezTo>
                <a:cubicBezTo>
                  <a:pt x="1951" y="20"/>
                  <a:pt x="1892" y="0"/>
                  <a:pt x="1942" y="39"/>
                </a:cubicBezTo>
                <a:cubicBezTo>
                  <a:pt x="1957" y="51"/>
                  <a:pt x="1990" y="71"/>
                  <a:pt x="1990" y="71"/>
                </a:cubicBezTo>
                <a:cubicBezTo>
                  <a:pt x="2053" y="32"/>
                  <a:pt x="2063" y="27"/>
                  <a:pt x="2134" y="15"/>
                </a:cubicBezTo>
                <a:cubicBezTo>
                  <a:pt x="2240" y="25"/>
                  <a:pt x="2200" y="24"/>
                  <a:pt x="2270" y="47"/>
                </a:cubicBezTo>
                <a:cubicBezTo>
                  <a:pt x="2311" y="80"/>
                  <a:pt x="2339" y="110"/>
                  <a:pt x="2390" y="127"/>
                </a:cubicBezTo>
                <a:cubicBezTo>
                  <a:pt x="2431" y="111"/>
                  <a:pt x="2458" y="102"/>
                  <a:pt x="2502" y="95"/>
                </a:cubicBezTo>
                <a:cubicBezTo>
                  <a:pt x="2614" y="104"/>
                  <a:pt x="2604" y="105"/>
                  <a:pt x="2686" y="159"/>
                </a:cubicBezTo>
                <a:cubicBezTo>
                  <a:pt x="2758" y="123"/>
                  <a:pt x="2769" y="128"/>
                  <a:pt x="2862" y="135"/>
                </a:cubicBezTo>
                <a:cubicBezTo>
                  <a:pt x="2891" y="145"/>
                  <a:pt x="2912" y="159"/>
                  <a:pt x="2942" y="167"/>
                </a:cubicBezTo>
                <a:cubicBezTo>
                  <a:pt x="2999" y="129"/>
                  <a:pt x="3047" y="146"/>
                  <a:pt x="3118" y="151"/>
                </a:cubicBezTo>
                <a:cubicBezTo>
                  <a:pt x="3123" y="162"/>
                  <a:pt x="3123" y="179"/>
                  <a:pt x="3134" y="183"/>
                </a:cubicBezTo>
                <a:cubicBezTo>
                  <a:pt x="3143" y="187"/>
                  <a:pt x="3149" y="171"/>
                  <a:pt x="3158" y="167"/>
                </a:cubicBezTo>
                <a:cubicBezTo>
                  <a:pt x="3171" y="161"/>
                  <a:pt x="3184" y="156"/>
                  <a:pt x="3198" y="151"/>
                </a:cubicBezTo>
                <a:cubicBezTo>
                  <a:pt x="3222" y="142"/>
                  <a:pt x="3270" y="127"/>
                  <a:pt x="3270" y="127"/>
                </a:cubicBezTo>
                <a:cubicBezTo>
                  <a:pt x="3286" y="130"/>
                  <a:pt x="3303" y="128"/>
                  <a:pt x="3318" y="135"/>
                </a:cubicBezTo>
                <a:cubicBezTo>
                  <a:pt x="3327" y="139"/>
                  <a:pt x="3325" y="156"/>
                  <a:pt x="3334" y="159"/>
                </a:cubicBezTo>
                <a:cubicBezTo>
                  <a:pt x="3344" y="162"/>
                  <a:pt x="3355" y="154"/>
                  <a:pt x="3366" y="151"/>
                </a:cubicBezTo>
                <a:cubicBezTo>
                  <a:pt x="3413" y="137"/>
                  <a:pt x="3438" y="119"/>
                  <a:pt x="3486" y="111"/>
                </a:cubicBezTo>
                <a:cubicBezTo>
                  <a:pt x="3507" y="114"/>
                  <a:pt x="3530" y="112"/>
                  <a:pt x="3550" y="119"/>
                </a:cubicBezTo>
                <a:cubicBezTo>
                  <a:pt x="3568" y="125"/>
                  <a:pt x="3598" y="151"/>
                  <a:pt x="3598" y="151"/>
                </a:cubicBezTo>
                <a:cubicBezTo>
                  <a:pt x="3662" y="135"/>
                  <a:pt x="3599" y="155"/>
                  <a:pt x="3662" y="119"/>
                </a:cubicBezTo>
                <a:cubicBezTo>
                  <a:pt x="3685" y="106"/>
                  <a:pt x="3747" y="104"/>
                  <a:pt x="3758" y="103"/>
                </a:cubicBezTo>
                <a:cubicBezTo>
                  <a:pt x="3846" y="109"/>
                  <a:pt x="3889" y="113"/>
                  <a:pt x="3958" y="159"/>
                </a:cubicBezTo>
                <a:cubicBezTo>
                  <a:pt x="3997" y="130"/>
                  <a:pt x="4032" y="131"/>
                  <a:pt x="4078" y="119"/>
                </a:cubicBezTo>
                <a:cubicBezTo>
                  <a:pt x="4191" y="125"/>
                  <a:pt x="4205" y="123"/>
                  <a:pt x="4286" y="143"/>
                </a:cubicBezTo>
                <a:cubicBezTo>
                  <a:pt x="4322" y="170"/>
                  <a:pt x="4331" y="180"/>
                  <a:pt x="4342" y="223"/>
                </a:cubicBezTo>
                <a:cubicBezTo>
                  <a:pt x="4384" y="209"/>
                  <a:pt x="4401" y="207"/>
                  <a:pt x="4446" y="215"/>
                </a:cubicBezTo>
                <a:cubicBezTo>
                  <a:pt x="4484" y="234"/>
                  <a:pt x="4513" y="239"/>
                  <a:pt x="4526" y="279"/>
                </a:cubicBezTo>
                <a:cubicBezTo>
                  <a:pt x="4575" y="230"/>
                  <a:pt x="4634" y="256"/>
                  <a:pt x="4686" y="287"/>
                </a:cubicBezTo>
                <a:cubicBezTo>
                  <a:pt x="4689" y="295"/>
                  <a:pt x="4694" y="303"/>
                  <a:pt x="4694" y="311"/>
                </a:cubicBezTo>
                <a:cubicBezTo>
                  <a:pt x="4694" y="319"/>
                  <a:pt x="4683" y="327"/>
                  <a:pt x="4686" y="335"/>
                </a:cubicBezTo>
                <a:cubicBezTo>
                  <a:pt x="4689" y="343"/>
                  <a:pt x="4753" y="372"/>
                  <a:pt x="4758" y="375"/>
                </a:cubicBezTo>
                <a:cubicBezTo>
                  <a:pt x="4780" y="389"/>
                  <a:pt x="4822" y="423"/>
                  <a:pt x="4822" y="423"/>
                </a:cubicBezTo>
                <a:cubicBezTo>
                  <a:pt x="4825" y="436"/>
                  <a:pt x="4820" y="453"/>
                  <a:pt x="4830" y="463"/>
                </a:cubicBezTo>
                <a:cubicBezTo>
                  <a:pt x="4836" y="469"/>
                  <a:pt x="4846" y="455"/>
                  <a:pt x="4854" y="455"/>
                </a:cubicBezTo>
                <a:cubicBezTo>
                  <a:pt x="4878" y="455"/>
                  <a:pt x="4902" y="460"/>
                  <a:pt x="4926" y="463"/>
                </a:cubicBezTo>
                <a:cubicBezTo>
                  <a:pt x="4961" y="516"/>
                  <a:pt x="4983" y="563"/>
                  <a:pt x="4918" y="607"/>
                </a:cubicBezTo>
                <a:cubicBezTo>
                  <a:pt x="4928" y="636"/>
                  <a:pt x="4942" y="657"/>
                  <a:pt x="4950" y="687"/>
                </a:cubicBezTo>
                <a:cubicBezTo>
                  <a:pt x="4943" y="754"/>
                  <a:pt x="4944" y="773"/>
                  <a:pt x="4910" y="823"/>
                </a:cubicBezTo>
                <a:cubicBezTo>
                  <a:pt x="4927" y="865"/>
                  <a:pt x="4933" y="906"/>
                  <a:pt x="4942" y="951"/>
                </a:cubicBezTo>
                <a:cubicBezTo>
                  <a:pt x="4934" y="1002"/>
                  <a:pt x="4929" y="1012"/>
                  <a:pt x="4894" y="1047"/>
                </a:cubicBezTo>
                <a:cubicBezTo>
                  <a:pt x="4950" y="1103"/>
                  <a:pt x="4932" y="1075"/>
                  <a:pt x="4958" y="1127"/>
                </a:cubicBezTo>
                <a:cubicBezTo>
                  <a:pt x="4955" y="1143"/>
                  <a:pt x="4957" y="1160"/>
                  <a:pt x="4950" y="1175"/>
                </a:cubicBezTo>
                <a:cubicBezTo>
                  <a:pt x="4945" y="1185"/>
                  <a:pt x="4929" y="1188"/>
                  <a:pt x="4926" y="1199"/>
                </a:cubicBezTo>
                <a:cubicBezTo>
                  <a:pt x="4923" y="1210"/>
                  <a:pt x="4937" y="1249"/>
                  <a:pt x="4942" y="1263"/>
                </a:cubicBezTo>
                <a:cubicBezTo>
                  <a:pt x="4922" y="1361"/>
                  <a:pt x="4869" y="1368"/>
                  <a:pt x="4806" y="1431"/>
                </a:cubicBezTo>
                <a:cubicBezTo>
                  <a:pt x="4843" y="1541"/>
                  <a:pt x="4796" y="1605"/>
                  <a:pt x="4686" y="1623"/>
                </a:cubicBezTo>
                <a:cubicBezTo>
                  <a:pt x="4621" y="1666"/>
                  <a:pt x="4561" y="1702"/>
                  <a:pt x="4486" y="1727"/>
                </a:cubicBezTo>
                <a:cubicBezTo>
                  <a:pt x="4451" y="1722"/>
                  <a:pt x="4411" y="1731"/>
                  <a:pt x="4382" y="1711"/>
                </a:cubicBezTo>
                <a:cubicBezTo>
                  <a:pt x="4361" y="1697"/>
                  <a:pt x="4358" y="1639"/>
                  <a:pt x="4358" y="1639"/>
                </a:cubicBezTo>
                <a:cubicBezTo>
                  <a:pt x="4333" y="1664"/>
                  <a:pt x="4329" y="1693"/>
                  <a:pt x="4302" y="1711"/>
                </a:cubicBezTo>
                <a:cubicBezTo>
                  <a:pt x="4295" y="1716"/>
                  <a:pt x="4250" y="1726"/>
                  <a:pt x="4246" y="1727"/>
                </a:cubicBezTo>
                <a:cubicBezTo>
                  <a:pt x="4224" y="1760"/>
                  <a:pt x="4150" y="1799"/>
                  <a:pt x="4150" y="1799"/>
                </a:cubicBezTo>
                <a:cubicBezTo>
                  <a:pt x="4085" y="1790"/>
                  <a:pt x="4027" y="1806"/>
                  <a:pt x="4006" y="1743"/>
                </a:cubicBezTo>
                <a:cubicBezTo>
                  <a:pt x="3960" y="1758"/>
                  <a:pt x="4003" y="1740"/>
                  <a:pt x="3958" y="1775"/>
                </a:cubicBezTo>
                <a:cubicBezTo>
                  <a:pt x="3943" y="1787"/>
                  <a:pt x="3910" y="1807"/>
                  <a:pt x="3910" y="1807"/>
                </a:cubicBezTo>
                <a:cubicBezTo>
                  <a:pt x="3897" y="1804"/>
                  <a:pt x="3881" y="1807"/>
                  <a:pt x="3870" y="1799"/>
                </a:cubicBezTo>
                <a:cubicBezTo>
                  <a:pt x="3863" y="1794"/>
                  <a:pt x="3870" y="1777"/>
                  <a:pt x="3862" y="1775"/>
                </a:cubicBezTo>
                <a:cubicBezTo>
                  <a:pt x="3846" y="1771"/>
                  <a:pt x="3830" y="1780"/>
                  <a:pt x="3814" y="1783"/>
                </a:cubicBezTo>
                <a:cubicBezTo>
                  <a:pt x="3773" y="1804"/>
                  <a:pt x="3707" y="1838"/>
                  <a:pt x="3686" y="1775"/>
                </a:cubicBezTo>
                <a:cubicBezTo>
                  <a:pt x="3643" y="1818"/>
                  <a:pt x="3600" y="1821"/>
                  <a:pt x="3542" y="1831"/>
                </a:cubicBezTo>
                <a:cubicBezTo>
                  <a:pt x="3531" y="1828"/>
                  <a:pt x="3519" y="1830"/>
                  <a:pt x="3510" y="1823"/>
                </a:cubicBezTo>
                <a:cubicBezTo>
                  <a:pt x="3503" y="1818"/>
                  <a:pt x="3510" y="1803"/>
                  <a:pt x="3502" y="1799"/>
                </a:cubicBezTo>
                <a:cubicBezTo>
                  <a:pt x="3494" y="1795"/>
                  <a:pt x="3486" y="1804"/>
                  <a:pt x="3478" y="1807"/>
                </a:cubicBezTo>
                <a:cubicBezTo>
                  <a:pt x="3456" y="1817"/>
                  <a:pt x="3438" y="1835"/>
                  <a:pt x="3414" y="1839"/>
                </a:cubicBezTo>
                <a:cubicBezTo>
                  <a:pt x="3358" y="1848"/>
                  <a:pt x="3381" y="1842"/>
                  <a:pt x="3342" y="1855"/>
                </a:cubicBezTo>
                <a:cubicBezTo>
                  <a:pt x="3259" y="1847"/>
                  <a:pt x="3252" y="1864"/>
                  <a:pt x="3230" y="1799"/>
                </a:cubicBezTo>
                <a:cubicBezTo>
                  <a:pt x="3147" y="1820"/>
                  <a:pt x="3076" y="1812"/>
                  <a:pt x="2990" y="1807"/>
                </a:cubicBezTo>
                <a:cubicBezTo>
                  <a:pt x="2987" y="1799"/>
                  <a:pt x="2990" y="1783"/>
                  <a:pt x="2982" y="1783"/>
                </a:cubicBezTo>
                <a:cubicBezTo>
                  <a:pt x="2969" y="1783"/>
                  <a:pt x="2961" y="1799"/>
                  <a:pt x="2950" y="1807"/>
                </a:cubicBezTo>
                <a:cubicBezTo>
                  <a:pt x="2920" y="1828"/>
                  <a:pt x="2931" y="1822"/>
                  <a:pt x="2894" y="1831"/>
                </a:cubicBezTo>
                <a:cubicBezTo>
                  <a:pt x="2883" y="1828"/>
                  <a:pt x="2871" y="1829"/>
                  <a:pt x="2862" y="1823"/>
                </a:cubicBezTo>
                <a:cubicBezTo>
                  <a:pt x="2854" y="1818"/>
                  <a:pt x="2855" y="1801"/>
                  <a:pt x="2846" y="1799"/>
                </a:cubicBezTo>
                <a:cubicBezTo>
                  <a:pt x="2837" y="1797"/>
                  <a:pt x="2831" y="1811"/>
                  <a:pt x="2822" y="1815"/>
                </a:cubicBezTo>
                <a:cubicBezTo>
                  <a:pt x="2809" y="1821"/>
                  <a:pt x="2795" y="1826"/>
                  <a:pt x="2782" y="1831"/>
                </a:cubicBezTo>
                <a:cubicBezTo>
                  <a:pt x="2697" y="1828"/>
                  <a:pt x="2611" y="1833"/>
                  <a:pt x="2526" y="1823"/>
                </a:cubicBezTo>
                <a:cubicBezTo>
                  <a:pt x="2499" y="1820"/>
                  <a:pt x="2506" y="1779"/>
                  <a:pt x="2470" y="1767"/>
                </a:cubicBezTo>
                <a:cubicBezTo>
                  <a:pt x="2417" y="1831"/>
                  <a:pt x="2418" y="1820"/>
                  <a:pt x="2334" y="1839"/>
                </a:cubicBezTo>
                <a:cubicBezTo>
                  <a:pt x="2268" y="1832"/>
                  <a:pt x="2242" y="1843"/>
                  <a:pt x="2222" y="1783"/>
                </a:cubicBezTo>
                <a:cubicBezTo>
                  <a:pt x="2114" y="1864"/>
                  <a:pt x="2018" y="1817"/>
                  <a:pt x="1886" y="1791"/>
                </a:cubicBezTo>
                <a:cubicBezTo>
                  <a:pt x="1845" y="1750"/>
                  <a:pt x="1842" y="1771"/>
                  <a:pt x="1806" y="1807"/>
                </a:cubicBezTo>
                <a:cubicBezTo>
                  <a:pt x="1718" y="1802"/>
                  <a:pt x="1656" y="1817"/>
                  <a:pt x="1590" y="1767"/>
                </a:cubicBezTo>
                <a:cubicBezTo>
                  <a:pt x="1441" y="1792"/>
                  <a:pt x="1451" y="1790"/>
                  <a:pt x="1230" y="1783"/>
                </a:cubicBezTo>
                <a:cubicBezTo>
                  <a:pt x="1190" y="1773"/>
                  <a:pt x="1167" y="1757"/>
                  <a:pt x="1126" y="1767"/>
                </a:cubicBezTo>
                <a:cubicBezTo>
                  <a:pt x="1063" y="1809"/>
                  <a:pt x="963" y="1818"/>
                  <a:pt x="918" y="1751"/>
                </a:cubicBezTo>
                <a:cubicBezTo>
                  <a:pt x="902" y="1756"/>
                  <a:pt x="886" y="1762"/>
                  <a:pt x="870" y="1767"/>
                </a:cubicBezTo>
                <a:cubicBezTo>
                  <a:pt x="862" y="1770"/>
                  <a:pt x="846" y="1775"/>
                  <a:pt x="846" y="1775"/>
                </a:cubicBezTo>
                <a:cubicBezTo>
                  <a:pt x="787" y="1769"/>
                  <a:pt x="756" y="1781"/>
                  <a:pt x="726" y="1735"/>
                </a:cubicBezTo>
                <a:cubicBezTo>
                  <a:pt x="695" y="1745"/>
                  <a:pt x="638" y="1775"/>
                  <a:pt x="638" y="1775"/>
                </a:cubicBezTo>
                <a:cubicBezTo>
                  <a:pt x="461" y="1763"/>
                  <a:pt x="454" y="1780"/>
                  <a:pt x="342" y="1735"/>
                </a:cubicBezTo>
                <a:cubicBezTo>
                  <a:pt x="358" y="1672"/>
                  <a:pt x="354" y="1716"/>
                  <a:pt x="326" y="1719"/>
                </a:cubicBezTo>
                <a:cubicBezTo>
                  <a:pt x="310" y="1721"/>
                  <a:pt x="294" y="1714"/>
                  <a:pt x="278" y="1711"/>
                </a:cubicBezTo>
                <a:cubicBezTo>
                  <a:pt x="245" y="1689"/>
                  <a:pt x="240" y="1681"/>
                  <a:pt x="262" y="1647"/>
                </a:cubicBezTo>
                <a:cubicBezTo>
                  <a:pt x="211" y="1630"/>
                  <a:pt x="181" y="1622"/>
                  <a:pt x="142" y="1583"/>
                </a:cubicBezTo>
                <a:cubicBezTo>
                  <a:pt x="147" y="1554"/>
                  <a:pt x="147" y="1523"/>
                  <a:pt x="158" y="1495"/>
                </a:cubicBezTo>
                <a:cubicBezTo>
                  <a:pt x="161" y="1486"/>
                  <a:pt x="180" y="1488"/>
                  <a:pt x="182" y="1479"/>
                </a:cubicBezTo>
                <a:cubicBezTo>
                  <a:pt x="186" y="1459"/>
                  <a:pt x="120" y="1422"/>
                  <a:pt x="110" y="1415"/>
                </a:cubicBezTo>
                <a:cubicBezTo>
                  <a:pt x="98" y="1379"/>
                  <a:pt x="102" y="1364"/>
                  <a:pt x="134" y="1343"/>
                </a:cubicBezTo>
                <a:cubicBezTo>
                  <a:pt x="162" y="1302"/>
                  <a:pt x="137" y="1301"/>
                  <a:pt x="110" y="1263"/>
                </a:cubicBezTo>
                <a:cubicBezTo>
                  <a:pt x="99" y="1247"/>
                  <a:pt x="78" y="1215"/>
                  <a:pt x="78" y="1215"/>
                </a:cubicBezTo>
                <a:cubicBezTo>
                  <a:pt x="85" y="1155"/>
                  <a:pt x="92" y="1148"/>
                  <a:pt x="62" y="1103"/>
                </a:cubicBezTo>
                <a:cubicBezTo>
                  <a:pt x="65" y="1095"/>
                  <a:pt x="64" y="1085"/>
                  <a:pt x="70" y="1079"/>
                </a:cubicBezTo>
                <a:cubicBezTo>
                  <a:pt x="76" y="1073"/>
                  <a:pt x="90" y="1079"/>
                  <a:pt x="94" y="1071"/>
                </a:cubicBezTo>
                <a:cubicBezTo>
                  <a:pt x="98" y="1063"/>
                  <a:pt x="89" y="1055"/>
                  <a:pt x="86" y="1047"/>
                </a:cubicBezTo>
                <a:cubicBezTo>
                  <a:pt x="72" y="1013"/>
                  <a:pt x="50" y="986"/>
                  <a:pt x="38" y="951"/>
                </a:cubicBezTo>
                <a:cubicBezTo>
                  <a:pt x="49" y="917"/>
                  <a:pt x="84" y="890"/>
                  <a:pt x="118" y="879"/>
                </a:cubicBezTo>
                <a:cubicBezTo>
                  <a:pt x="98" y="852"/>
                  <a:pt x="81" y="831"/>
                  <a:pt x="70" y="799"/>
                </a:cubicBezTo>
                <a:cubicBezTo>
                  <a:pt x="75" y="788"/>
                  <a:pt x="80" y="777"/>
                  <a:pt x="86" y="767"/>
                </a:cubicBezTo>
                <a:cubicBezTo>
                  <a:pt x="91" y="759"/>
                  <a:pt x="103" y="753"/>
                  <a:pt x="102" y="743"/>
                </a:cubicBezTo>
                <a:cubicBezTo>
                  <a:pt x="100" y="731"/>
                  <a:pt x="63" y="696"/>
                  <a:pt x="54" y="687"/>
                </a:cubicBezTo>
                <a:cubicBezTo>
                  <a:pt x="75" y="602"/>
                  <a:pt x="46" y="702"/>
                  <a:pt x="78" y="631"/>
                </a:cubicBezTo>
                <a:cubicBezTo>
                  <a:pt x="85" y="616"/>
                  <a:pt x="94" y="583"/>
                  <a:pt x="94" y="583"/>
                </a:cubicBezTo>
                <a:cubicBezTo>
                  <a:pt x="85" y="511"/>
                  <a:pt x="66" y="512"/>
                  <a:pt x="110" y="527"/>
                </a:cubicBezTo>
                <a:close/>
              </a:path>
            </a:pathLst>
          </a:cu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9154" name="Rectangle 2"/>
          <p:cNvSpPr>
            <a:spLocks noGrp="1"/>
          </p:cNvSpPr>
          <p:nvPr>
            <p:ph type="ctrTitle"/>
          </p:nvPr>
        </p:nvSpPr>
        <p:spPr bwMode="auto">
          <a:xfrm>
            <a:off x="1258888" y="44450"/>
            <a:ext cx="8066087" cy="5492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GB" sz="3900" dirty="0" smtClean="0">
                <a:effectLst/>
              </a:rPr>
              <a:t>Condensation - Nucleation Theory</a:t>
            </a:r>
          </a:p>
        </p:txBody>
      </p:sp>
      <p:sp>
        <p:nvSpPr>
          <p:cNvPr id="14341" name="Rectangle 3"/>
          <p:cNvSpPr>
            <a:spLocks noGrp="1"/>
          </p:cNvSpPr>
          <p:nvPr>
            <p:ph type="subTitle" idx="1"/>
          </p:nvPr>
        </p:nvSpPr>
        <p:spPr>
          <a:xfrm>
            <a:off x="1116013" y="836613"/>
            <a:ext cx="7499350" cy="4800600"/>
          </a:xfrm>
        </p:spPr>
        <p:txBody>
          <a:bodyPr/>
          <a:lstStyle/>
          <a:p>
            <a:r>
              <a:rPr lang="en-GB" sz="2400" b="1" dirty="0" smtClean="0"/>
              <a:t>Homogeneous Nucleation - </a:t>
            </a:r>
            <a:r>
              <a:rPr lang="en-GB" sz="1800" b="1" dirty="0" smtClean="0"/>
              <a:t>in</a:t>
            </a:r>
            <a:r>
              <a:rPr lang="en-GB" sz="2400" b="1" dirty="0" smtClean="0"/>
              <a:t> </a:t>
            </a:r>
            <a:r>
              <a:rPr lang="en-GB" sz="1800" b="1" dirty="0" smtClean="0"/>
              <a:t>highly saturated condition</a:t>
            </a:r>
            <a:r>
              <a:rPr lang="en-GB" sz="1400" dirty="0" smtClean="0"/>
              <a:t> </a:t>
            </a: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Heterogeneous Nucleation – </a:t>
            </a:r>
            <a:r>
              <a:rPr lang="en-GB" sz="1800" b="1" dirty="0" smtClean="0"/>
              <a:t>exotic particles present</a:t>
            </a:r>
          </a:p>
        </p:txBody>
      </p:sp>
      <p:sp>
        <p:nvSpPr>
          <p:cNvPr id="14342" name="Oval 8"/>
          <p:cNvSpPr>
            <a:spLocks noChangeArrowheads="1"/>
          </p:cNvSpPr>
          <p:nvPr/>
        </p:nvSpPr>
        <p:spPr bwMode="auto">
          <a:xfrm>
            <a:off x="6443663" y="1846263"/>
            <a:ext cx="1009650" cy="935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3" name="Group 25"/>
          <p:cNvGrpSpPr>
            <a:grpSpLocks/>
          </p:cNvGrpSpPr>
          <p:nvPr/>
        </p:nvGrpSpPr>
        <p:grpSpPr bwMode="auto">
          <a:xfrm>
            <a:off x="6011863" y="4941888"/>
            <a:ext cx="1152525" cy="935037"/>
            <a:chOff x="3696" y="3022"/>
            <a:chExt cx="726" cy="589"/>
          </a:xfrm>
        </p:grpSpPr>
        <p:sp>
          <p:nvSpPr>
            <p:cNvPr id="14386" name="Oval 9"/>
            <p:cNvSpPr>
              <a:spLocks noChangeArrowheads="1"/>
            </p:cNvSpPr>
            <p:nvPr/>
          </p:nvSpPr>
          <p:spPr bwMode="auto">
            <a:xfrm>
              <a:off x="3696" y="3022"/>
              <a:ext cx="726" cy="5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7" name="Oval 13"/>
            <p:cNvSpPr>
              <a:spLocks noChangeArrowheads="1"/>
            </p:cNvSpPr>
            <p:nvPr/>
          </p:nvSpPr>
          <p:spPr bwMode="auto">
            <a:xfrm>
              <a:off x="4014" y="3249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" name="Group 23"/>
          <p:cNvGrpSpPr>
            <a:grpSpLocks/>
          </p:cNvGrpSpPr>
          <p:nvPr/>
        </p:nvGrpSpPr>
        <p:grpSpPr bwMode="auto">
          <a:xfrm>
            <a:off x="1979613" y="4581525"/>
            <a:ext cx="647700" cy="647700"/>
            <a:chOff x="1383" y="2750"/>
            <a:chExt cx="408" cy="408"/>
          </a:xfrm>
        </p:grpSpPr>
        <p:sp>
          <p:nvSpPr>
            <p:cNvPr id="14381" name="Oval 4"/>
            <p:cNvSpPr>
              <a:spLocks noChangeArrowheads="1"/>
            </p:cNvSpPr>
            <p:nvPr/>
          </p:nvSpPr>
          <p:spPr bwMode="auto">
            <a:xfrm>
              <a:off x="1519" y="2886"/>
              <a:ext cx="136" cy="13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2" name="Line 14"/>
            <p:cNvSpPr>
              <a:spLocks noChangeShapeType="1"/>
            </p:cNvSpPr>
            <p:nvPr/>
          </p:nvSpPr>
          <p:spPr bwMode="auto">
            <a:xfrm flipH="1">
              <a:off x="1610" y="2750"/>
              <a:ext cx="91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3" name="Line 15"/>
            <p:cNvSpPr>
              <a:spLocks noChangeShapeType="1"/>
            </p:cNvSpPr>
            <p:nvPr/>
          </p:nvSpPr>
          <p:spPr bwMode="auto">
            <a:xfrm flipV="1">
              <a:off x="1610" y="302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4" name="Line 16"/>
            <p:cNvSpPr>
              <a:spLocks noChangeShapeType="1"/>
            </p:cNvSpPr>
            <p:nvPr/>
          </p:nvSpPr>
          <p:spPr bwMode="auto">
            <a:xfrm>
              <a:off x="1383" y="293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5" name="Line 17"/>
            <p:cNvSpPr>
              <a:spLocks noChangeShapeType="1"/>
            </p:cNvSpPr>
            <p:nvPr/>
          </p:nvSpPr>
          <p:spPr bwMode="auto">
            <a:xfrm flipH="1">
              <a:off x="1655" y="293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345" name="Group 24"/>
          <p:cNvGrpSpPr>
            <a:grpSpLocks/>
          </p:cNvGrpSpPr>
          <p:nvPr/>
        </p:nvGrpSpPr>
        <p:grpSpPr bwMode="auto">
          <a:xfrm>
            <a:off x="3708400" y="4797425"/>
            <a:ext cx="1152525" cy="1079500"/>
            <a:chOff x="2381" y="2886"/>
            <a:chExt cx="726" cy="680"/>
          </a:xfrm>
        </p:grpSpPr>
        <p:sp>
          <p:nvSpPr>
            <p:cNvPr id="14374" name="Oval 10"/>
            <p:cNvSpPr>
              <a:spLocks noChangeArrowheads="1"/>
            </p:cNvSpPr>
            <p:nvPr/>
          </p:nvSpPr>
          <p:spPr bwMode="auto">
            <a:xfrm>
              <a:off x="2562" y="3022"/>
              <a:ext cx="409" cy="3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5" name="Oval 12"/>
            <p:cNvSpPr>
              <a:spLocks noChangeArrowheads="1"/>
            </p:cNvSpPr>
            <p:nvPr/>
          </p:nvSpPr>
          <p:spPr bwMode="auto">
            <a:xfrm>
              <a:off x="2699" y="3113"/>
              <a:ext cx="136" cy="136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Line 18"/>
            <p:cNvSpPr>
              <a:spLocks noChangeShapeType="1"/>
            </p:cNvSpPr>
            <p:nvPr/>
          </p:nvSpPr>
          <p:spPr bwMode="auto">
            <a:xfrm>
              <a:off x="2608" y="2886"/>
              <a:ext cx="45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7" name="Line 19"/>
            <p:cNvSpPr>
              <a:spLocks noChangeShapeType="1"/>
            </p:cNvSpPr>
            <p:nvPr/>
          </p:nvSpPr>
          <p:spPr bwMode="auto">
            <a:xfrm flipH="1">
              <a:off x="2835" y="2886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8" name="Line 20"/>
            <p:cNvSpPr>
              <a:spLocks noChangeShapeType="1"/>
            </p:cNvSpPr>
            <p:nvPr/>
          </p:nvSpPr>
          <p:spPr bwMode="auto">
            <a:xfrm flipV="1">
              <a:off x="2381" y="3294"/>
              <a:ext cx="18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9" name="Line 21"/>
            <p:cNvSpPr>
              <a:spLocks noChangeShapeType="1"/>
            </p:cNvSpPr>
            <p:nvPr/>
          </p:nvSpPr>
          <p:spPr bwMode="auto">
            <a:xfrm flipV="1">
              <a:off x="2699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80" name="Line 22"/>
            <p:cNvSpPr>
              <a:spLocks noChangeShapeType="1"/>
            </p:cNvSpPr>
            <p:nvPr/>
          </p:nvSpPr>
          <p:spPr bwMode="auto">
            <a:xfrm flipH="1" flipV="1">
              <a:off x="2971" y="3294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346" name="Group 48"/>
          <p:cNvGrpSpPr>
            <a:grpSpLocks/>
          </p:cNvGrpSpPr>
          <p:nvPr/>
        </p:nvGrpSpPr>
        <p:grpSpPr bwMode="auto">
          <a:xfrm>
            <a:off x="2843213" y="1916113"/>
            <a:ext cx="358775" cy="433387"/>
            <a:chOff x="1565" y="1071"/>
            <a:chExt cx="226" cy="273"/>
          </a:xfrm>
        </p:grpSpPr>
        <p:sp>
          <p:nvSpPr>
            <p:cNvPr id="14369" name="Oval 7"/>
            <p:cNvSpPr>
              <a:spLocks noChangeArrowheads="1"/>
            </p:cNvSpPr>
            <p:nvPr/>
          </p:nvSpPr>
          <p:spPr bwMode="auto">
            <a:xfrm>
              <a:off x="1655" y="1162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Line 27"/>
            <p:cNvSpPr>
              <a:spLocks noChangeShapeType="1"/>
            </p:cNvSpPr>
            <p:nvPr/>
          </p:nvSpPr>
          <p:spPr bwMode="auto">
            <a:xfrm flipV="1">
              <a:off x="1610" y="1253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1" name="Line 28"/>
            <p:cNvSpPr>
              <a:spLocks noChangeShapeType="1"/>
            </p:cNvSpPr>
            <p:nvPr/>
          </p:nvSpPr>
          <p:spPr bwMode="auto">
            <a:xfrm flipH="1" flipV="1">
              <a:off x="1746" y="1253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2" name="Line 29"/>
            <p:cNvSpPr>
              <a:spLocks noChangeShapeType="1"/>
            </p:cNvSpPr>
            <p:nvPr/>
          </p:nvSpPr>
          <p:spPr bwMode="auto">
            <a:xfrm>
              <a:off x="1565" y="1071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73" name="Line 30"/>
            <p:cNvSpPr>
              <a:spLocks noChangeShapeType="1"/>
            </p:cNvSpPr>
            <p:nvPr/>
          </p:nvSpPr>
          <p:spPr bwMode="auto">
            <a:xfrm flipH="1">
              <a:off x="1746" y="1071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347" name="Group 49"/>
          <p:cNvGrpSpPr>
            <a:grpSpLocks/>
          </p:cNvGrpSpPr>
          <p:nvPr/>
        </p:nvGrpSpPr>
        <p:grpSpPr bwMode="auto">
          <a:xfrm>
            <a:off x="4427538" y="1916113"/>
            <a:ext cx="1008062" cy="1008062"/>
            <a:chOff x="2336" y="1162"/>
            <a:chExt cx="635" cy="635"/>
          </a:xfrm>
        </p:grpSpPr>
        <p:sp>
          <p:nvSpPr>
            <p:cNvPr id="14362" name="Oval 6"/>
            <p:cNvSpPr>
              <a:spLocks noChangeArrowheads="1"/>
            </p:cNvSpPr>
            <p:nvPr/>
          </p:nvSpPr>
          <p:spPr bwMode="auto">
            <a:xfrm>
              <a:off x="2472" y="1298"/>
              <a:ext cx="363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31"/>
            <p:cNvSpPr>
              <a:spLocks noChangeShapeType="1"/>
            </p:cNvSpPr>
            <p:nvPr/>
          </p:nvSpPr>
          <p:spPr bwMode="auto">
            <a:xfrm flipV="1">
              <a:off x="2336" y="1480"/>
              <a:ext cx="13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4" name="Line 32"/>
            <p:cNvSpPr>
              <a:spLocks noChangeShapeType="1"/>
            </p:cNvSpPr>
            <p:nvPr/>
          </p:nvSpPr>
          <p:spPr bwMode="auto">
            <a:xfrm flipV="1">
              <a:off x="2562" y="1616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5" name="Line 33"/>
            <p:cNvSpPr>
              <a:spLocks noChangeShapeType="1"/>
            </p:cNvSpPr>
            <p:nvPr/>
          </p:nvSpPr>
          <p:spPr bwMode="auto">
            <a:xfrm>
              <a:off x="2426" y="1207"/>
              <a:ext cx="91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6" name="Line 35"/>
            <p:cNvSpPr>
              <a:spLocks noChangeShapeType="1"/>
            </p:cNvSpPr>
            <p:nvPr/>
          </p:nvSpPr>
          <p:spPr bwMode="auto">
            <a:xfrm flipH="1" flipV="1">
              <a:off x="2744" y="1616"/>
              <a:ext cx="45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7" name="Line 36"/>
            <p:cNvSpPr>
              <a:spLocks noChangeShapeType="1"/>
            </p:cNvSpPr>
            <p:nvPr/>
          </p:nvSpPr>
          <p:spPr bwMode="auto">
            <a:xfrm>
              <a:off x="2699" y="116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8" name="Line 37"/>
            <p:cNvSpPr>
              <a:spLocks noChangeShapeType="1"/>
            </p:cNvSpPr>
            <p:nvPr/>
          </p:nvSpPr>
          <p:spPr bwMode="auto">
            <a:xfrm flipH="1">
              <a:off x="2835" y="1344"/>
              <a:ext cx="136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48" name="AutoShape 38"/>
          <p:cNvSpPr>
            <a:spLocks noChangeArrowheads="1"/>
          </p:cNvSpPr>
          <p:nvPr/>
        </p:nvSpPr>
        <p:spPr bwMode="auto">
          <a:xfrm rot="1352584">
            <a:off x="3276600" y="2708275"/>
            <a:ext cx="1150938" cy="360363"/>
          </a:xfrm>
          <a:prstGeom prst="curvedUpArrow">
            <a:avLst>
              <a:gd name="adj1" fmla="val 41209"/>
              <a:gd name="adj2" fmla="val 142377"/>
              <a:gd name="adj3" fmla="val 3603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AutoShape 39"/>
          <p:cNvSpPr>
            <a:spLocks noChangeArrowheads="1"/>
          </p:cNvSpPr>
          <p:nvPr/>
        </p:nvSpPr>
        <p:spPr bwMode="auto">
          <a:xfrm rot="257286">
            <a:off x="5508625" y="2851150"/>
            <a:ext cx="1871663" cy="504825"/>
          </a:xfrm>
          <a:prstGeom prst="curvedUpArrow">
            <a:avLst>
              <a:gd name="adj1" fmla="val 24803"/>
              <a:gd name="adj2" fmla="val 142243"/>
              <a:gd name="adj3" fmla="val 3603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AutoShape 40"/>
          <p:cNvSpPr>
            <a:spLocks noChangeArrowheads="1"/>
          </p:cNvSpPr>
          <p:nvPr/>
        </p:nvSpPr>
        <p:spPr bwMode="auto">
          <a:xfrm rot="1352584">
            <a:off x="2598738" y="5518150"/>
            <a:ext cx="1150937" cy="215900"/>
          </a:xfrm>
          <a:prstGeom prst="curvedUpArrow">
            <a:avLst>
              <a:gd name="adj1" fmla="val 68783"/>
              <a:gd name="adj2" fmla="val 237644"/>
              <a:gd name="adj3" fmla="val 3603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AutoShape 41"/>
          <p:cNvSpPr>
            <a:spLocks noChangeArrowheads="1"/>
          </p:cNvSpPr>
          <p:nvPr/>
        </p:nvSpPr>
        <p:spPr bwMode="auto">
          <a:xfrm rot="257286">
            <a:off x="4491038" y="5875338"/>
            <a:ext cx="1871662" cy="504825"/>
          </a:xfrm>
          <a:prstGeom prst="curvedUpArrow">
            <a:avLst>
              <a:gd name="adj1" fmla="val 24803"/>
              <a:gd name="adj2" fmla="val 142243"/>
              <a:gd name="adj3" fmla="val 3603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42"/>
          <p:cNvSpPr txBox="1">
            <a:spLocks noChangeArrowheads="1"/>
          </p:cNvSpPr>
          <p:nvPr/>
        </p:nvSpPr>
        <p:spPr bwMode="auto">
          <a:xfrm>
            <a:off x="7226300" y="5229225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Equilibrium </a:t>
            </a:r>
          </a:p>
          <a:p>
            <a:r>
              <a:rPr lang="en-GB"/>
              <a:t>diameter</a:t>
            </a:r>
          </a:p>
        </p:txBody>
      </p:sp>
      <p:sp>
        <p:nvSpPr>
          <p:cNvPr id="14353" name="Text Box 43"/>
          <p:cNvSpPr txBox="1">
            <a:spLocks noChangeArrowheads="1"/>
          </p:cNvSpPr>
          <p:nvPr/>
        </p:nvSpPr>
        <p:spPr bwMode="auto">
          <a:xfrm>
            <a:off x="7451725" y="1916113"/>
            <a:ext cx="137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Equilibrium </a:t>
            </a:r>
          </a:p>
          <a:p>
            <a:r>
              <a:rPr lang="en-GB"/>
              <a:t>diameter</a:t>
            </a:r>
          </a:p>
        </p:txBody>
      </p:sp>
      <p:sp>
        <p:nvSpPr>
          <p:cNvPr id="14354" name="Text Box 44"/>
          <p:cNvSpPr txBox="1">
            <a:spLocks noChangeArrowheads="1"/>
          </p:cNvSpPr>
          <p:nvPr/>
        </p:nvSpPr>
        <p:spPr bwMode="auto">
          <a:xfrm>
            <a:off x="1619250" y="5805488"/>
            <a:ext cx="920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Vapour</a:t>
            </a:r>
          </a:p>
        </p:txBody>
      </p:sp>
      <p:sp>
        <p:nvSpPr>
          <p:cNvPr id="14355" name="Text Box 45"/>
          <p:cNvSpPr txBox="1">
            <a:spLocks noChangeArrowheads="1"/>
          </p:cNvSpPr>
          <p:nvPr/>
        </p:nvSpPr>
        <p:spPr bwMode="auto">
          <a:xfrm>
            <a:off x="1619250" y="27813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Vapour</a:t>
            </a:r>
          </a:p>
        </p:txBody>
      </p:sp>
      <p:grpSp>
        <p:nvGrpSpPr>
          <p:cNvPr id="14356" name="Group 54"/>
          <p:cNvGrpSpPr>
            <a:grpSpLocks/>
          </p:cNvGrpSpPr>
          <p:nvPr/>
        </p:nvGrpSpPr>
        <p:grpSpPr bwMode="auto">
          <a:xfrm>
            <a:off x="1692275" y="1700213"/>
            <a:ext cx="287338" cy="360362"/>
            <a:chOff x="975" y="1071"/>
            <a:chExt cx="181" cy="227"/>
          </a:xfrm>
        </p:grpSpPr>
        <p:sp>
          <p:nvSpPr>
            <p:cNvPr id="14358" name="Line 50"/>
            <p:cNvSpPr>
              <a:spLocks noChangeShapeType="1"/>
            </p:cNvSpPr>
            <p:nvPr/>
          </p:nvSpPr>
          <p:spPr bwMode="auto">
            <a:xfrm>
              <a:off x="975" y="1071"/>
              <a:ext cx="91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59" name="Line 51"/>
            <p:cNvSpPr>
              <a:spLocks noChangeShapeType="1"/>
            </p:cNvSpPr>
            <p:nvPr/>
          </p:nvSpPr>
          <p:spPr bwMode="auto">
            <a:xfrm flipV="1">
              <a:off x="1020" y="1207"/>
              <a:ext cx="4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0" name="Line 52"/>
            <p:cNvSpPr>
              <a:spLocks noChangeShapeType="1"/>
            </p:cNvSpPr>
            <p:nvPr/>
          </p:nvSpPr>
          <p:spPr bwMode="auto">
            <a:xfrm flipH="1">
              <a:off x="1111" y="1071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4361" name="Line 53"/>
            <p:cNvSpPr>
              <a:spLocks noChangeShapeType="1"/>
            </p:cNvSpPr>
            <p:nvPr/>
          </p:nvSpPr>
          <p:spPr bwMode="auto">
            <a:xfrm flipH="1" flipV="1">
              <a:off x="1111" y="1207"/>
              <a:ext cx="45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4357" name="AutoShape 55"/>
          <p:cNvSpPr>
            <a:spLocks noChangeArrowheads="1"/>
          </p:cNvSpPr>
          <p:nvPr/>
        </p:nvSpPr>
        <p:spPr bwMode="auto">
          <a:xfrm rot="1352584">
            <a:off x="2051050" y="2276475"/>
            <a:ext cx="647700" cy="180975"/>
          </a:xfrm>
          <a:prstGeom prst="curvedUpArrow">
            <a:avLst>
              <a:gd name="adj1" fmla="val 46178"/>
              <a:gd name="adj2" fmla="val 159545"/>
              <a:gd name="adj3" fmla="val 3603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404813"/>
            <a:ext cx="7772400" cy="8524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Outline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1556792"/>
            <a:ext cx="7316788" cy="3240360"/>
          </a:xfrm>
        </p:spPr>
        <p:txBody>
          <a:bodyPr>
            <a:normAutofit/>
          </a:bodyPr>
          <a:lstStyle/>
          <a:p>
            <a:pPr marL="26988" algn="l" eaLnBrk="1" hangingPunct="1">
              <a:lnSpc>
                <a:spcPct val="70000"/>
              </a:lnSpc>
              <a:defRPr/>
            </a:pPr>
            <a:r>
              <a:rPr lang="en-GB" sz="2800" dirty="0" smtClean="0">
                <a:solidFill>
                  <a:srgbClr val="320E04"/>
                </a:solidFill>
              </a:rPr>
              <a:t>Background, Motivations &amp; Objectives</a:t>
            </a: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r>
              <a:rPr lang="en-GB" sz="2800" dirty="0" smtClean="0">
                <a:solidFill>
                  <a:srgbClr val="320E04"/>
                </a:solidFill>
              </a:rPr>
              <a:t>Modelling</a:t>
            </a: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r>
              <a:rPr lang="en-GB" sz="2800" dirty="0" smtClean="0">
                <a:solidFill>
                  <a:srgbClr val="320E04"/>
                </a:solidFill>
              </a:rPr>
              <a:t>Experiment</a:t>
            </a:r>
          </a:p>
          <a:p>
            <a:pPr marL="26988" algn="l" eaLnBrk="1" hangingPunct="1">
              <a:lnSpc>
                <a:spcPct val="70000"/>
              </a:lnSpc>
              <a:defRPr/>
            </a:pPr>
            <a:r>
              <a:rPr lang="en-GB" sz="2800" dirty="0" smtClean="0">
                <a:solidFill>
                  <a:srgbClr val="320E04"/>
                </a:solidFill>
              </a:rPr>
              <a:t>	</a:t>
            </a:r>
          </a:p>
          <a:p>
            <a:pPr marL="26988" algn="l" eaLnBrk="1" hangingPunct="1">
              <a:lnSpc>
                <a:spcPct val="70000"/>
              </a:lnSpc>
              <a:defRPr/>
            </a:pPr>
            <a:r>
              <a:rPr lang="en-GB" sz="2800" dirty="0" smtClean="0">
                <a:solidFill>
                  <a:srgbClr val="320E04"/>
                </a:solidFill>
              </a:rPr>
              <a:t>Conclusions</a:t>
            </a: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  <a:p>
            <a:pPr marL="26988" algn="l" eaLnBrk="1" hangingPunct="1">
              <a:lnSpc>
                <a:spcPct val="70000"/>
              </a:lnSpc>
              <a:defRPr/>
            </a:pPr>
            <a:endParaRPr lang="en-GB" sz="2800" dirty="0" smtClean="0">
              <a:solidFill>
                <a:srgbClr val="320E04"/>
              </a:solidFill>
            </a:endParaRPr>
          </a:p>
        </p:txBody>
      </p:sp>
      <p:sp>
        <p:nvSpPr>
          <p:cNvPr id="4" name="Chevron 3"/>
          <p:cNvSpPr/>
          <p:nvPr/>
        </p:nvSpPr>
        <p:spPr>
          <a:xfrm>
            <a:off x="1187624" y="1556792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1187624" y="2276872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1187624" y="3645024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1187624" y="2996952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64"/>
          <p:cNvGrpSpPr/>
          <p:nvPr/>
        </p:nvGrpSpPr>
        <p:grpSpPr>
          <a:xfrm>
            <a:off x="1403648" y="476672"/>
            <a:ext cx="6091877" cy="4896544"/>
            <a:chOff x="2699792" y="2348880"/>
            <a:chExt cx="1302523" cy="1563602"/>
          </a:xfrm>
        </p:grpSpPr>
        <p:sp>
          <p:nvSpPr>
            <p:cNvPr id="47" name="Rectangle 46"/>
            <p:cNvSpPr/>
            <p:nvPr/>
          </p:nvSpPr>
          <p:spPr>
            <a:xfrm>
              <a:off x="2699792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COLD</a:t>
              </a:r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46737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COLD</a:t>
              </a:r>
              <a:endParaRPr lang="en-GB" dirty="0"/>
            </a:p>
          </p:txBody>
        </p:sp>
      </p:grpSp>
      <p:grpSp>
        <p:nvGrpSpPr>
          <p:cNvPr id="3" name="Group 88"/>
          <p:cNvGrpSpPr/>
          <p:nvPr/>
        </p:nvGrpSpPr>
        <p:grpSpPr>
          <a:xfrm>
            <a:off x="2986236" y="5085184"/>
            <a:ext cx="2809900" cy="576064"/>
            <a:chOff x="2915816" y="4581128"/>
            <a:chExt cx="2809900" cy="576064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435518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370869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20464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4860826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Rectangle 2"/>
          <p:cNvSpPr txBox="1">
            <a:spLocks/>
          </p:cNvSpPr>
          <p:nvPr/>
        </p:nvSpPr>
        <p:spPr bwMode="auto">
          <a:xfrm>
            <a:off x="2555776" y="5661248"/>
            <a:ext cx="3528392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Saturated Vapour-laden Hot uniform flow</a:t>
            </a:r>
          </a:p>
        </p:txBody>
      </p:sp>
      <p:sp>
        <p:nvSpPr>
          <p:cNvPr id="134" name="Rectangle 2"/>
          <p:cNvSpPr txBox="1">
            <a:spLocks/>
          </p:cNvSpPr>
          <p:nvPr/>
        </p:nvSpPr>
        <p:spPr bwMode="auto">
          <a:xfrm>
            <a:off x="3995936" y="3212976"/>
            <a:ext cx="864096" cy="36004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Hot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211960" y="2780928"/>
            <a:ext cx="360040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789040"/>
            <a:ext cx="2924175" cy="885825"/>
          </a:xfrm>
          <a:prstGeom prst="rect">
            <a:avLst/>
          </a:prstGeom>
          <a:noFill/>
        </p:spPr>
      </p:pic>
      <p:grpSp>
        <p:nvGrpSpPr>
          <p:cNvPr id="4" name="Group 33"/>
          <p:cNvGrpSpPr/>
          <p:nvPr/>
        </p:nvGrpSpPr>
        <p:grpSpPr>
          <a:xfrm>
            <a:off x="2987824" y="2060848"/>
            <a:ext cx="2809900" cy="1080120"/>
            <a:chOff x="2915816" y="4077866"/>
            <a:chExt cx="2809900" cy="1080120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103154" y="4617132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3456670" y="4617132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3059832" y="4725144"/>
              <a:ext cx="86409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4752020" y="4761148"/>
              <a:ext cx="7920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2"/>
          <p:cNvSpPr txBox="1">
            <a:spLocks/>
          </p:cNvSpPr>
          <p:nvPr/>
        </p:nvSpPr>
        <p:spPr bwMode="auto">
          <a:xfrm>
            <a:off x="2627784" y="116632"/>
            <a:ext cx="3816424" cy="72008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Velocity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0"/>
            <a:ext cx="5976664" cy="647923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Particle size that can be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activitated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" name="Group 41"/>
          <p:cNvGrpSpPr/>
          <p:nvPr/>
        </p:nvGrpSpPr>
        <p:grpSpPr>
          <a:xfrm>
            <a:off x="755574" y="620688"/>
            <a:ext cx="7560839" cy="6048672"/>
            <a:chOff x="1353595" y="1457400"/>
            <a:chExt cx="2015271" cy="3671123"/>
          </a:xfrm>
        </p:grpSpPr>
        <p:grpSp>
          <p:nvGrpSpPr>
            <p:cNvPr id="4" name="Group 64"/>
            <p:cNvGrpSpPr/>
            <p:nvPr/>
          </p:nvGrpSpPr>
          <p:grpSpPr>
            <a:xfrm>
              <a:off x="1353595" y="1592415"/>
              <a:ext cx="2015271" cy="3536108"/>
              <a:chOff x="2646228" y="2348880"/>
              <a:chExt cx="1389727" cy="188592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699792" y="2348880"/>
                <a:ext cx="255578" cy="156360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sz="2800" dirty="0" smtClean="0"/>
                  <a:t>190°C</a:t>
                </a:r>
                <a:endParaRPr lang="en-GB" sz="28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722103" y="2348880"/>
                <a:ext cx="255578" cy="1498452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en-GB" sz="2800" dirty="0" smtClean="0"/>
                  <a:t>190°C</a:t>
                </a:r>
                <a:endParaRPr lang="en-GB" sz="2800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722102" y="3933056"/>
                <a:ext cx="313853" cy="3017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/>
                  <a:t>210 °C</a:t>
                </a:r>
                <a:endParaRPr lang="en-GB" sz="28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646228" y="3908482"/>
                <a:ext cx="313853" cy="30174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800" dirty="0" smtClean="0"/>
                  <a:t>210 °C</a:t>
                </a: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2922682" y="442773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82098" y="442773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12816" y="145740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382098" y="1457400"/>
              <a:ext cx="417681" cy="135015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4" name="Rectangle 2"/>
          <p:cNvSpPr txBox="1">
            <a:spLocks/>
          </p:cNvSpPr>
          <p:nvPr/>
        </p:nvSpPr>
        <p:spPr bwMode="auto">
          <a:xfrm>
            <a:off x="2267744" y="5949280"/>
            <a:ext cx="2160240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DEHS Saturated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uniform flow</a:t>
            </a:r>
          </a:p>
        </p:txBody>
      </p:sp>
      <p:grpSp>
        <p:nvGrpSpPr>
          <p:cNvPr id="5" name="Group 54"/>
          <p:cNvGrpSpPr/>
          <p:nvPr/>
        </p:nvGrpSpPr>
        <p:grpSpPr>
          <a:xfrm>
            <a:off x="2339752" y="836712"/>
            <a:ext cx="4392488" cy="4677644"/>
            <a:chOff x="2483768" y="836712"/>
            <a:chExt cx="4066177" cy="4677644"/>
          </a:xfrm>
        </p:grpSpPr>
        <p:pic>
          <p:nvPicPr>
            <p:cNvPr id="38914" name="Picture 2" descr="Z:\My Documents\Presentations\FETE PResentation\DEHS cpc Saturati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9992" y="836712"/>
              <a:ext cx="2049953" cy="4677644"/>
            </a:xfrm>
            <a:prstGeom prst="rect">
              <a:avLst/>
            </a:prstGeom>
            <a:noFill/>
          </p:spPr>
        </p:pic>
        <p:pic>
          <p:nvPicPr>
            <p:cNvPr id="54" name="Picture 2" descr="Z:\My Documents\Presentations\FETE PResentation\DEHS cpc Saturati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2483768" y="836712"/>
              <a:ext cx="2016224" cy="4677644"/>
            </a:xfrm>
            <a:prstGeom prst="rect">
              <a:avLst/>
            </a:prstGeom>
            <a:noFill/>
          </p:spPr>
        </p:pic>
      </p:grpSp>
      <p:grpSp>
        <p:nvGrpSpPr>
          <p:cNvPr id="6" name="Group 88"/>
          <p:cNvGrpSpPr/>
          <p:nvPr/>
        </p:nvGrpSpPr>
        <p:grpSpPr>
          <a:xfrm>
            <a:off x="2627784" y="5445224"/>
            <a:ext cx="3816424" cy="576064"/>
            <a:chOff x="2915816" y="4581128"/>
            <a:chExt cx="2809900" cy="576064"/>
          </a:xfrm>
        </p:grpSpPr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4429567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5400000" flipH="1" flipV="1">
              <a:off x="368891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315874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490672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4283968" y="4941168"/>
            <a:ext cx="576064" cy="1916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lowchart: Connector 55"/>
          <p:cNvSpPr/>
          <p:nvPr/>
        </p:nvSpPr>
        <p:spPr>
          <a:xfrm>
            <a:off x="4427984" y="6237312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lowchart: Connector 56"/>
          <p:cNvSpPr/>
          <p:nvPr/>
        </p:nvSpPr>
        <p:spPr>
          <a:xfrm>
            <a:off x="4427984" y="5229200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lowchart: Connector 57"/>
          <p:cNvSpPr/>
          <p:nvPr/>
        </p:nvSpPr>
        <p:spPr>
          <a:xfrm>
            <a:off x="4427984" y="4221088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2"/>
          <p:cNvSpPr txBox="1">
            <a:spLocks/>
          </p:cNvSpPr>
          <p:nvPr/>
        </p:nvSpPr>
        <p:spPr bwMode="auto">
          <a:xfrm>
            <a:off x="3059832" y="3861048"/>
            <a:ext cx="1080120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Arial Black" pitchFamily="34" charset="0"/>
                <a:ea typeface="+mj-ea"/>
                <a:cs typeface="+mj-cs"/>
              </a:rPr>
              <a:t>13nm</a:t>
            </a:r>
            <a:endParaRPr kumimoji="0" lang="en-GB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1" name="Rectangle 2"/>
          <p:cNvSpPr txBox="1">
            <a:spLocks/>
          </p:cNvSpPr>
          <p:nvPr/>
        </p:nvSpPr>
        <p:spPr bwMode="auto">
          <a:xfrm>
            <a:off x="3131840" y="2708920"/>
            <a:ext cx="1008112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Arial Black" pitchFamily="34" charset="0"/>
                <a:ea typeface="+mj-ea"/>
                <a:cs typeface="+mj-cs"/>
              </a:rPr>
              <a:t>10nm</a:t>
            </a:r>
            <a:endParaRPr kumimoji="0" lang="en-GB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2" name="Rectangle 2"/>
          <p:cNvSpPr txBox="1">
            <a:spLocks/>
          </p:cNvSpPr>
          <p:nvPr/>
        </p:nvSpPr>
        <p:spPr bwMode="auto">
          <a:xfrm>
            <a:off x="3707904" y="1196752"/>
            <a:ext cx="792088" cy="43204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latin typeface="Arial Black" pitchFamily="34" charset="0"/>
                <a:ea typeface="+mj-ea"/>
                <a:cs typeface="+mj-cs"/>
              </a:rPr>
              <a:t>8nm</a:t>
            </a:r>
            <a:endParaRPr kumimoji="0" lang="en-GB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illsides"/>
          <p:cNvPicPr>
            <a:picLocks noChangeAspect="1" noChangeArrowheads="1"/>
          </p:cNvPicPr>
          <p:nvPr/>
        </p:nvPicPr>
        <p:blipFill>
          <a:blip r:embed="rId2" cstate="print">
            <a:lum bright="10000" contrast="-2000"/>
          </a:blip>
          <a:srcRect b="37889"/>
          <a:stretch>
            <a:fillRect/>
          </a:stretch>
        </p:blipFill>
        <p:spPr bwMode="auto">
          <a:xfrm>
            <a:off x="0" y="116632"/>
            <a:ext cx="9144000" cy="6858000"/>
          </a:xfrm>
          <a:prstGeom prst="rect">
            <a:avLst/>
          </a:prstGeom>
          <a:ln>
            <a:noFill/>
          </a:ln>
          <a:effectLst>
            <a:outerShdw sx="1000" sy="1000" algn="ctr" rotWithShape="0">
              <a:srgbClr val="000000">
                <a:alpha val="0"/>
              </a:srgbClr>
            </a:outerShdw>
            <a:softEdge rad="635000"/>
          </a:effectLst>
        </p:spPr>
      </p:pic>
      <p:sp>
        <p:nvSpPr>
          <p:cNvPr id="11267" name="Rectangle 2"/>
          <p:cNvSpPr>
            <a:spLocks noGrp="1"/>
          </p:cNvSpPr>
          <p:nvPr>
            <p:ph type="ctrTitle"/>
          </p:nvPr>
        </p:nvSpPr>
        <p:spPr bwMode="auto">
          <a:xfrm>
            <a:off x="1403350" y="260648"/>
            <a:ext cx="7499350" cy="882352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 smtClean="0">
                <a:effectLst/>
              </a:rPr>
              <a:t>Importance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1043608" y="1340768"/>
            <a:ext cx="7118123" cy="4079410"/>
            <a:chOff x="2103690" y="1850119"/>
            <a:chExt cx="6684847" cy="4139401"/>
          </a:xfrm>
        </p:grpSpPr>
        <p:sp>
          <p:nvSpPr>
            <p:cNvPr id="10" name="Oval 9"/>
            <p:cNvSpPr/>
            <p:nvPr/>
          </p:nvSpPr>
          <p:spPr>
            <a:xfrm>
              <a:off x="4943936" y="4261328"/>
              <a:ext cx="3672408" cy="1728192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Policy making</a:t>
              </a:r>
              <a:endParaRPr lang="en-GB" sz="2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38940" y="4115194"/>
              <a:ext cx="2520280" cy="151216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/>
                <a:t>Pollution</a:t>
              </a:r>
              <a:endParaRPr lang="en-GB" sz="16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620185" y="2653855"/>
              <a:ext cx="3168352" cy="151216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800" dirty="0" smtClean="0">
                  <a:solidFill>
                    <a:schemeClr val="accent2"/>
                  </a:solidFill>
                </a:rPr>
                <a:t>Health Effects</a:t>
              </a:r>
              <a:endParaRPr lang="en-GB" sz="2800" dirty="0">
                <a:solidFill>
                  <a:schemeClr val="accent2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03690" y="1850119"/>
              <a:ext cx="3521504" cy="2160241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600" b="1" dirty="0" smtClean="0">
                  <a:solidFill>
                    <a:schemeClr val="accent2"/>
                  </a:solidFill>
                </a:rPr>
                <a:t>Car engine exhaust </a:t>
              </a:r>
              <a:endParaRPr lang="en-GB" sz="3600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14" name="Rectangle 2"/>
          <p:cNvSpPr>
            <a:spLocks noGrp="1"/>
          </p:cNvSpPr>
          <p:nvPr>
            <p:ph type="ctrTitle"/>
          </p:nvPr>
        </p:nvSpPr>
        <p:spPr bwMode="auto">
          <a:xfrm>
            <a:off x="1115616" y="0"/>
            <a:ext cx="3024336" cy="86409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u="sng" dirty="0" smtClean="0">
                <a:effectLst/>
              </a:rPr>
              <a:t>Modelling</a:t>
            </a:r>
          </a:p>
        </p:txBody>
      </p:sp>
      <p:sp>
        <p:nvSpPr>
          <p:cNvPr id="85" name="Rectangle 2"/>
          <p:cNvSpPr txBox="1">
            <a:spLocks/>
          </p:cNvSpPr>
          <p:nvPr/>
        </p:nvSpPr>
        <p:spPr bwMode="auto">
          <a:xfrm>
            <a:off x="2915817" y="5661248"/>
            <a:ext cx="3528392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Saturated Vapour-laden Hot uniform 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13184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49188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85192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21196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57200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33164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169168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05172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241176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771801" y="3645024"/>
            <a:ext cx="331236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2843809" y="1988840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2843809" y="2420888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2843809" y="2852936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2843809" y="3284984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2843809" y="3645024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2843809" y="4005064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2843809" y="4365104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2843809" y="4725144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2843809" y="5013176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>
            <a:off x="2843810" y="5301208"/>
            <a:ext cx="374441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" name="Group 88"/>
          <p:cNvGrpSpPr/>
          <p:nvPr/>
        </p:nvGrpSpPr>
        <p:grpSpPr>
          <a:xfrm>
            <a:off x="3203848" y="5085184"/>
            <a:ext cx="2809900" cy="576064"/>
            <a:chOff x="2915816" y="4581128"/>
            <a:chExt cx="2809900" cy="576064"/>
          </a:xfrm>
        </p:grpSpPr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435518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 flipH="1" flipV="1">
              <a:off x="370869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204642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2628578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4860826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 flipH="1" flipV="1">
              <a:off x="5436890" y="486836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Rectangle 2"/>
          <p:cNvSpPr txBox="1">
            <a:spLocks/>
          </p:cNvSpPr>
          <p:nvPr/>
        </p:nvSpPr>
        <p:spPr bwMode="auto">
          <a:xfrm>
            <a:off x="4427984" y="620688"/>
            <a:ext cx="3312368" cy="115212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Supersaturated</a:t>
            </a:r>
            <a:r>
              <a:rPr kumimoji="0" lang="en-GB" sz="32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Region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27985" y="3284984"/>
            <a:ext cx="360040" cy="36004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64"/>
          <p:cNvGrpSpPr/>
          <p:nvPr/>
        </p:nvGrpSpPr>
        <p:grpSpPr>
          <a:xfrm>
            <a:off x="1763688" y="1916832"/>
            <a:ext cx="5688632" cy="3456384"/>
            <a:chOff x="2730584" y="2348880"/>
            <a:chExt cx="1216304" cy="1563602"/>
          </a:xfrm>
        </p:grpSpPr>
        <p:sp>
          <p:nvSpPr>
            <p:cNvPr id="47" name="Rectangle 46"/>
            <p:cNvSpPr/>
            <p:nvPr/>
          </p:nvSpPr>
          <p:spPr>
            <a:xfrm>
              <a:off x="2730584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Condenser Wall</a:t>
              </a:r>
              <a:endParaRPr lang="en-GB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691310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GB" dirty="0" smtClean="0"/>
                <a:t>Condenser Wall</a:t>
              </a:r>
              <a:endParaRPr lang="en-GB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772400" cy="7143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Airborne Particles</a:t>
            </a:r>
            <a:endParaRPr lang="en-US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39552" y="1052736"/>
            <a:ext cx="439248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b="1" dirty="0" smtClean="0"/>
              <a:t>  Fine </a:t>
            </a:r>
            <a:r>
              <a:rPr lang="en-GB" b="1" dirty="0"/>
              <a:t>dust </a:t>
            </a:r>
            <a:r>
              <a:rPr lang="en-GB" b="1" dirty="0" smtClean="0"/>
              <a:t>particles</a:t>
            </a:r>
            <a:endParaRPr lang="en-GB" b="1" dirty="0"/>
          </a:p>
          <a:p>
            <a:pPr>
              <a:buFontTx/>
              <a:buChar char="-"/>
            </a:pPr>
            <a:r>
              <a:rPr lang="en-GB" sz="2400" b="1" dirty="0"/>
              <a:t> Smoke particles </a:t>
            </a:r>
            <a:endParaRPr lang="en-GB" sz="2400" b="1" dirty="0" smtClean="0"/>
          </a:p>
          <a:p>
            <a:pPr>
              <a:buFontTx/>
              <a:buChar char="-"/>
            </a:pPr>
            <a:r>
              <a:rPr lang="en-GB" sz="2400" b="1" dirty="0" smtClean="0"/>
              <a:t> </a:t>
            </a:r>
            <a:r>
              <a:rPr lang="en-GB" sz="2800" b="1" dirty="0" smtClean="0"/>
              <a:t>Atmospheric aerosols </a:t>
            </a:r>
            <a:endParaRPr lang="en-GB" sz="2800" b="1" dirty="0"/>
          </a:p>
          <a:p>
            <a:pPr>
              <a:buFontTx/>
              <a:buChar char="-"/>
            </a:pPr>
            <a:r>
              <a:rPr lang="en-GB" sz="4000" b="1" dirty="0" smtClean="0"/>
              <a:t>Soot </a:t>
            </a:r>
            <a:r>
              <a:rPr lang="en-GB" sz="4000" b="1" dirty="0"/>
              <a:t>particles </a:t>
            </a:r>
          </a:p>
        </p:txBody>
      </p:sp>
      <p:pic>
        <p:nvPicPr>
          <p:cNvPr id="10250" name="Picture 12" descr="pol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2990230" cy="23653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5004048" y="1196752"/>
            <a:ext cx="4139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Size ranges from </a:t>
            </a:r>
          </a:p>
          <a:p>
            <a:r>
              <a:rPr lang="en-GB" sz="2400" b="1" dirty="0"/>
              <a:t>a few nanometres to a few microns</a:t>
            </a: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3284984"/>
            <a:ext cx="3114940" cy="2678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437112"/>
            <a:ext cx="2016224" cy="1799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60350"/>
            <a:ext cx="7772400" cy="7143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Condensation </a:t>
            </a: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Particle </a:t>
            </a: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Counter</a:t>
            </a:r>
            <a:endParaRPr lang="en-US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292" name="Group 39"/>
          <p:cNvGrpSpPr>
            <a:grpSpLocks/>
          </p:cNvGrpSpPr>
          <p:nvPr/>
        </p:nvGrpSpPr>
        <p:grpSpPr bwMode="auto">
          <a:xfrm>
            <a:off x="3275856" y="1988840"/>
            <a:ext cx="2159843" cy="864096"/>
            <a:chOff x="1111" y="1071"/>
            <a:chExt cx="2177" cy="896"/>
          </a:xfrm>
        </p:grpSpPr>
        <p:pic>
          <p:nvPicPr>
            <p:cNvPr id="12330" name="Picture 10" descr="Cartoon_Aeroplan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1" y="1071"/>
              <a:ext cx="1723" cy="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31" name="Group 19"/>
            <p:cNvGrpSpPr>
              <a:grpSpLocks/>
            </p:cNvGrpSpPr>
            <p:nvPr/>
          </p:nvGrpSpPr>
          <p:grpSpPr bwMode="auto">
            <a:xfrm>
              <a:off x="2381" y="1116"/>
              <a:ext cx="453" cy="226"/>
              <a:chOff x="2064" y="2523"/>
              <a:chExt cx="499" cy="273"/>
            </a:xfrm>
          </p:grpSpPr>
          <p:sp>
            <p:nvSpPr>
              <p:cNvPr id="12338" name="Rectangle 6"/>
              <p:cNvSpPr>
                <a:spLocks noChangeArrowheads="1"/>
              </p:cNvSpPr>
              <p:nvPr/>
            </p:nvSpPr>
            <p:spPr bwMode="auto">
              <a:xfrm>
                <a:off x="2064" y="2523"/>
                <a:ext cx="317" cy="2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GB" sz="1600" b="1"/>
                  <a:t>CPC</a:t>
                </a:r>
              </a:p>
            </p:txBody>
          </p:sp>
          <p:sp>
            <p:nvSpPr>
              <p:cNvPr id="12339" name="AutoShape 18"/>
              <p:cNvSpPr>
                <a:spLocks noChangeArrowheads="1"/>
              </p:cNvSpPr>
              <p:nvPr/>
            </p:nvSpPr>
            <p:spPr bwMode="auto">
              <a:xfrm rot="5400000">
                <a:off x="2381" y="2614"/>
                <a:ext cx="181" cy="182"/>
              </a:xfrm>
              <a:custGeom>
                <a:avLst/>
                <a:gdLst>
                  <a:gd name="T0" fmla="*/ 1 w 21600"/>
                  <a:gd name="T1" fmla="*/ 1 h 21600"/>
                  <a:gd name="T2" fmla="*/ 1 w 21600"/>
                  <a:gd name="T3" fmla="*/ 2 h 21600"/>
                  <a:gd name="T4" fmla="*/ 0 w 21600"/>
                  <a:gd name="T5" fmla="*/ 1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35 w 21600"/>
                  <a:gd name="T13" fmla="*/ 4510 h 21600"/>
                  <a:gd name="T14" fmla="*/ 17065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2332" name="Group 30"/>
            <p:cNvGrpSpPr>
              <a:grpSpLocks/>
            </p:cNvGrpSpPr>
            <p:nvPr/>
          </p:nvGrpSpPr>
          <p:grpSpPr bwMode="auto">
            <a:xfrm>
              <a:off x="2926" y="1207"/>
              <a:ext cx="362" cy="182"/>
              <a:chOff x="3969" y="1298"/>
              <a:chExt cx="362" cy="182"/>
            </a:xfrm>
          </p:grpSpPr>
          <p:sp>
            <p:nvSpPr>
              <p:cNvPr id="12333" name="Oval 25"/>
              <p:cNvSpPr>
                <a:spLocks noChangeArrowheads="1"/>
              </p:cNvSpPr>
              <p:nvPr/>
            </p:nvSpPr>
            <p:spPr bwMode="auto">
              <a:xfrm>
                <a:off x="4105" y="129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4" name="Oval 26"/>
              <p:cNvSpPr>
                <a:spLocks noChangeArrowheads="1"/>
              </p:cNvSpPr>
              <p:nvPr/>
            </p:nvSpPr>
            <p:spPr bwMode="auto">
              <a:xfrm>
                <a:off x="4286" y="1298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5" name="Oval 27"/>
              <p:cNvSpPr>
                <a:spLocks noChangeArrowheads="1"/>
              </p:cNvSpPr>
              <p:nvPr/>
            </p:nvSpPr>
            <p:spPr bwMode="auto">
              <a:xfrm>
                <a:off x="4105" y="143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6" name="Oval 28"/>
              <p:cNvSpPr>
                <a:spLocks noChangeArrowheads="1"/>
              </p:cNvSpPr>
              <p:nvPr/>
            </p:nvSpPr>
            <p:spPr bwMode="auto">
              <a:xfrm>
                <a:off x="3969" y="134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37" name="Oval 29"/>
              <p:cNvSpPr>
                <a:spLocks noChangeArrowheads="1"/>
              </p:cNvSpPr>
              <p:nvPr/>
            </p:nvSpPr>
            <p:spPr bwMode="auto">
              <a:xfrm>
                <a:off x="4241" y="138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293" name="Group 65"/>
          <p:cNvGrpSpPr>
            <a:grpSpLocks/>
          </p:cNvGrpSpPr>
          <p:nvPr/>
        </p:nvGrpSpPr>
        <p:grpSpPr bwMode="auto">
          <a:xfrm>
            <a:off x="549435" y="1628800"/>
            <a:ext cx="5390717" cy="3312368"/>
            <a:chOff x="3424" y="1207"/>
            <a:chExt cx="1999" cy="806"/>
          </a:xfrm>
        </p:grpSpPr>
        <p:pic>
          <p:nvPicPr>
            <p:cNvPr id="12318" name="Picture 14" descr="ist2_3193522-cartoon-car"/>
            <p:cNvPicPr>
              <a:picLocks noChangeAspect="1" noChangeArrowheads="1"/>
            </p:cNvPicPr>
            <p:nvPr/>
          </p:nvPicPr>
          <p:blipFill>
            <a:blip r:embed="rId3" cstate="print"/>
            <a:srcRect b="20000"/>
            <a:stretch>
              <a:fillRect/>
            </a:stretch>
          </p:blipFill>
          <p:spPr bwMode="auto">
            <a:xfrm flipH="1">
              <a:off x="3424" y="1207"/>
              <a:ext cx="1035" cy="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19" name="Group 24"/>
            <p:cNvGrpSpPr>
              <a:grpSpLocks/>
            </p:cNvGrpSpPr>
            <p:nvPr/>
          </p:nvGrpSpPr>
          <p:grpSpPr bwMode="auto">
            <a:xfrm>
              <a:off x="4662" y="1635"/>
              <a:ext cx="761" cy="332"/>
              <a:chOff x="3744" y="3158"/>
              <a:chExt cx="835" cy="317"/>
            </a:xfrm>
          </p:grpSpPr>
          <p:grpSp>
            <p:nvGrpSpPr>
              <p:cNvPr id="12326" name="Group 20"/>
              <p:cNvGrpSpPr>
                <a:grpSpLocks/>
              </p:cNvGrpSpPr>
              <p:nvPr/>
            </p:nvGrpSpPr>
            <p:grpSpPr bwMode="auto">
              <a:xfrm flipH="1">
                <a:off x="3744" y="3158"/>
                <a:ext cx="760" cy="317"/>
                <a:chOff x="2126" y="2523"/>
                <a:chExt cx="491" cy="273"/>
              </a:xfrm>
            </p:grpSpPr>
            <p:sp>
              <p:nvSpPr>
                <p:cNvPr id="12328" name="Rectangle 21"/>
                <p:cNvSpPr>
                  <a:spLocks noChangeArrowheads="1"/>
                </p:cNvSpPr>
                <p:nvPr/>
              </p:nvSpPr>
              <p:spPr bwMode="auto">
                <a:xfrm>
                  <a:off x="2126" y="2523"/>
                  <a:ext cx="317" cy="273"/>
                </a:xfrm>
                <a:prstGeom prst="rect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GB" sz="1600" b="1"/>
                </a:p>
              </p:txBody>
            </p:sp>
            <p:sp>
              <p:nvSpPr>
                <p:cNvPr id="12329" name="AutoShape 22"/>
                <p:cNvSpPr>
                  <a:spLocks noChangeArrowheads="1"/>
                </p:cNvSpPr>
                <p:nvPr/>
              </p:nvSpPr>
              <p:spPr bwMode="auto">
                <a:xfrm rot="5400000">
                  <a:off x="2435" y="2614"/>
                  <a:ext cx="181" cy="182"/>
                </a:xfrm>
                <a:custGeom>
                  <a:avLst/>
                  <a:gdLst>
                    <a:gd name="T0" fmla="*/ 1 w 21600"/>
                    <a:gd name="T1" fmla="*/ 1 h 21600"/>
                    <a:gd name="T2" fmla="*/ 1 w 21600"/>
                    <a:gd name="T3" fmla="*/ 2 h 21600"/>
                    <a:gd name="T4" fmla="*/ 0 w 21600"/>
                    <a:gd name="T5" fmla="*/ 1 h 21600"/>
                    <a:gd name="T6" fmla="*/ 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35 w 21600"/>
                    <a:gd name="T13" fmla="*/ 4510 h 21600"/>
                    <a:gd name="T14" fmla="*/ 17065 w 21600"/>
                    <a:gd name="T15" fmla="*/ 1709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12327" name="Text Box 23"/>
              <p:cNvSpPr txBox="1">
                <a:spLocks noChangeArrowheads="1"/>
              </p:cNvSpPr>
              <p:nvPr/>
            </p:nvSpPr>
            <p:spPr bwMode="auto">
              <a:xfrm>
                <a:off x="4119" y="3158"/>
                <a:ext cx="460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CPC</a:t>
                </a:r>
              </a:p>
            </p:txBody>
          </p:sp>
        </p:grpSp>
        <p:grpSp>
          <p:nvGrpSpPr>
            <p:cNvPr id="12320" name="Group 31"/>
            <p:cNvGrpSpPr>
              <a:grpSpLocks/>
            </p:cNvGrpSpPr>
            <p:nvPr/>
          </p:nvGrpSpPr>
          <p:grpSpPr bwMode="auto">
            <a:xfrm>
              <a:off x="4410" y="1752"/>
              <a:ext cx="330" cy="191"/>
              <a:chOff x="3969" y="1298"/>
              <a:chExt cx="362" cy="182"/>
            </a:xfrm>
          </p:grpSpPr>
          <p:sp>
            <p:nvSpPr>
              <p:cNvPr id="12321" name="Oval 32"/>
              <p:cNvSpPr>
                <a:spLocks noChangeArrowheads="1"/>
              </p:cNvSpPr>
              <p:nvPr/>
            </p:nvSpPr>
            <p:spPr bwMode="auto">
              <a:xfrm>
                <a:off x="4105" y="129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2" name="Oval 33"/>
              <p:cNvSpPr>
                <a:spLocks noChangeArrowheads="1"/>
              </p:cNvSpPr>
              <p:nvPr/>
            </p:nvSpPr>
            <p:spPr bwMode="auto">
              <a:xfrm>
                <a:off x="4286" y="1298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3" name="Oval 34"/>
              <p:cNvSpPr>
                <a:spLocks noChangeArrowheads="1"/>
              </p:cNvSpPr>
              <p:nvPr/>
            </p:nvSpPr>
            <p:spPr bwMode="auto">
              <a:xfrm>
                <a:off x="4105" y="1435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4" name="Oval 35"/>
              <p:cNvSpPr>
                <a:spLocks noChangeArrowheads="1"/>
              </p:cNvSpPr>
              <p:nvPr/>
            </p:nvSpPr>
            <p:spPr bwMode="auto">
              <a:xfrm>
                <a:off x="3969" y="1344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25" name="Oval 36"/>
              <p:cNvSpPr>
                <a:spLocks noChangeArrowheads="1"/>
              </p:cNvSpPr>
              <p:nvPr/>
            </p:nvSpPr>
            <p:spPr bwMode="auto">
              <a:xfrm>
                <a:off x="4241" y="1389"/>
                <a:ext cx="45" cy="4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2297" name="Picture 53" descr="smoking_gir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636912"/>
            <a:ext cx="1152128" cy="109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98" name="Group 54"/>
          <p:cNvGrpSpPr>
            <a:grpSpLocks/>
          </p:cNvGrpSpPr>
          <p:nvPr/>
        </p:nvGrpSpPr>
        <p:grpSpPr bwMode="auto">
          <a:xfrm>
            <a:off x="7596336" y="2276872"/>
            <a:ext cx="1098550" cy="433388"/>
            <a:chOff x="3833" y="3158"/>
            <a:chExt cx="807" cy="317"/>
          </a:xfrm>
        </p:grpSpPr>
        <p:grpSp>
          <p:nvGrpSpPr>
            <p:cNvPr id="12305" name="Group 55"/>
            <p:cNvGrpSpPr>
              <a:grpSpLocks/>
            </p:cNvGrpSpPr>
            <p:nvPr/>
          </p:nvGrpSpPr>
          <p:grpSpPr bwMode="auto">
            <a:xfrm flipH="1">
              <a:off x="3833" y="3158"/>
              <a:ext cx="771" cy="317"/>
              <a:chOff x="2064" y="2523"/>
              <a:chExt cx="499" cy="273"/>
            </a:xfrm>
          </p:grpSpPr>
          <p:sp>
            <p:nvSpPr>
              <p:cNvPr id="12307" name="Rectangle 56"/>
              <p:cNvSpPr>
                <a:spLocks noChangeArrowheads="1"/>
              </p:cNvSpPr>
              <p:nvPr/>
            </p:nvSpPr>
            <p:spPr bwMode="auto">
              <a:xfrm>
                <a:off x="2064" y="2523"/>
                <a:ext cx="317" cy="273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GB" sz="1600" b="1"/>
              </a:p>
            </p:txBody>
          </p:sp>
          <p:sp>
            <p:nvSpPr>
              <p:cNvPr id="12308" name="AutoShape 57"/>
              <p:cNvSpPr>
                <a:spLocks noChangeArrowheads="1"/>
              </p:cNvSpPr>
              <p:nvPr/>
            </p:nvSpPr>
            <p:spPr bwMode="auto">
              <a:xfrm rot="5400000">
                <a:off x="2381" y="2614"/>
                <a:ext cx="181" cy="182"/>
              </a:xfrm>
              <a:custGeom>
                <a:avLst/>
                <a:gdLst>
                  <a:gd name="T0" fmla="*/ 1 w 21600"/>
                  <a:gd name="T1" fmla="*/ 1 h 21600"/>
                  <a:gd name="T2" fmla="*/ 1 w 21600"/>
                  <a:gd name="T3" fmla="*/ 2 h 21600"/>
                  <a:gd name="T4" fmla="*/ 0 w 21600"/>
                  <a:gd name="T5" fmla="*/ 1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35 w 21600"/>
                  <a:gd name="T13" fmla="*/ 4510 h 21600"/>
                  <a:gd name="T14" fmla="*/ 17065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06" name="Text Box 58"/>
            <p:cNvSpPr txBox="1">
              <a:spLocks noChangeArrowheads="1"/>
            </p:cNvSpPr>
            <p:nvPr/>
          </p:nvSpPr>
          <p:spPr bwMode="auto">
            <a:xfrm>
              <a:off x="4150" y="3158"/>
              <a:ext cx="49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/>
                <a:t>CPC</a:t>
              </a:r>
            </a:p>
          </p:txBody>
        </p:sp>
      </p:grpSp>
      <p:grpSp>
        <p:nvGrpSpPr>
          <p:cNvPr id="12299" name="Group 59"/>
          <p:cNvGrpSpPr>
            <a:grpSpLocks/>
          </p:cNvGrpSpPr>
          <p:nvPr/>
        </p:nvGrpSpPr>
        <p:grpSpPr bwMode="auto">
          <a:xfrm rot="8649690">
            <a:off x="7118043" y="2541980"/>
            <a:ext cx="493713" cy="247650"/>
            <a:chOff x="3969" y="1298"/>
            <a:chExt cx="362" cy="182"/>
          </a:xfrm>
        </p:grpSpPr>
        <p:sp>
          <p:nvSpPr>
            <p:cNvPr id="12300" name="Oval 60"/>
            <p:cNvSpPr>
              <a:spLocks noChangeArrowheads="1"/>
            </p:cNvSpPr>
            <p:nvPr/>
          </p:nvSpPr>
          <p:spPr bwMode="auto">
            <a:xfrm>
              <a:off x="4105" y="1299"/>
              <a:ext cx="45" cy="45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Oval 61"/>
            <p:cNvSpPr>
              <a:spLocks noChangeArrowheads="1"/>
            </p:cNvSpPr>
            <p:nvPr/>
          </p:nvSpPr>
          <p:spPr bwMode="auto">
            <a:xfrm>
              <a:off x="4286" y="1298"/>
              <a:ext cx="45" cy="45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Oval 62"/>
            <p:cNvSpPr>
              <a:spLocks noChangeArrowheads="1"/>
            </p:cNvSpPr>
            <p:nvPr/>
          </p:nvSpPr>
          <p:spPr bwMode="auto">
            <a:xfrm>
              <a:off x="4105" y="1435"/>
              <a:ext cx="45" cy="45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Oval 63"/>
            <p:cNvSpPr>
              <a:spLocks noChangeArrowheads="1"/>
            </p:cNvSpPr>
            <p:nvPr/>
          </p:nvSpPr>
          <p:spPr bwMode="auto">
            <a:xfrm>
              <a:off x="3969" y="1344"/>
              <a:ext cx="45" cy="45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Oval 64"/>
            <p:cNvSpPr>
              <a:spLocks noChangeArrowheads="1"/>
            </p:cNvSpPr>
            <p:nvPr/>
          </p:nvSpPr>
          <p:spPr bwMode="auto">
            <a:xfrm>
              <a:off x="4241" y="1389"/>
              <a:ext cx="45" cy="45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201420" cy="1223913"/>
          </a:xfrm>
        </p:spPr>
        <p:txBody>
          <a:bodyPr/>
          <a:lstStyle/>
          <a:p>
            <a:pPr marL="26988" algn="l" eaLnBrk="1" hangingPunct="1"/>
            <a:r>
              <a:rPr lang="en-GB" dirty="0" smtClean="0">
                <a:solidFill>
                  <a:srgbClr val="320E04"/>
                </a:solidFill>
              </a:rPr>
              <a:t>CPC measures </a:t>
            </a:r>
            <a:r>
              <a:rPr lang="en-GB" u="sng" dirty="0" smtClean="0">
                <a:solidFill>
                  <a:srgbClr val="FF0000"/>
                </a:solidFill>
              </a:rPr>
              <a:t>NUMBER</a:t>
            </a:r>
            <a:r>
              <a:rPr lang="en-GB" dirty="0" smtClean="0">
                <a:solidFill>
                  <a:srgbClr val="320E04"/>
                </a:solidFill>
              </a:rPr>
              <a:t> concentration of aerosols particles.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251520" y="260648"/>
            <a:ext cx="8496944" cy="63367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8" name="Group 77"/>
          <p:cNvGrpSpPr/>
          <p:nvPr/>
        </p:nvGrpSpPr>
        <p:grpSpPr>
          <a:xfrm>
            <a:off x="2771800" y="2132856"/>
            <a:ext cx="792088" cy="1728192"/>
            <a:chOff x="3779912" y="2492896"/>
            <a:chExt cx="1931668" cy="1769892"/>
          </a:xfrm>
        </p:grpSpPr>
        <p:pic>
          <p:nvPicPr>
            <p:cNvPr id="71" name="Picture 3" descr="C:\Documents and Settings\kr298\Desktop\FETE PResentation\Saturation photocol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779912" y="2492896"/>
              <a:ext cx="951042" cy="1769892"/>
            </a:xfrm>
            <a:prstGeom prst="rect">
              <a:avLst/>
            </a:prstGeom>
            <a:noFill/>
          </p:spPr>
        </p:pic>
        <p:pic>
          <p:nvPicPr>
            <p:cNvPr id="73" name="Picture 3" descr="C:\Documents and Settings\kr298\Desktop\FETE PResentation\Saturation photocol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2492896"/>
              <a:ext cx="995564" cy="1769892"/>
            </a:xfrm>
            <a:prstGeom prst="rect">
              <a:avLst/>
            </a:prstGeom>
            <a:noFill/>
          </p:spPr>
        </p:pic>
      </p:grpSp>
      <p:sp>
        <p:nvSpPr>
          <p:cNvPr id="13314" name="Rectangle 2"/>
          <p:cNvSpPr>
            <a:spLocks noGrp="1"/>
          </p:cNvSpPr>
          <p:nvPr>
            <p:ph type="ctrTitle"/>
          </p:nvPr>
        </p:nvSpPr>
        <p:spPr bwMode="auto">
          <a:xfrm>
            <a:off x="5796136" y="332656"/>
            <a:ext cx="2304256" cy="719807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effectLst/>
              </a:rPr>
              <a:t>Typical CPC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91880" y="4365104"/>
            <a:ext cx="33123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/>
          <p:nvPr/>
        </p:nvCxnSpPr>
        <p:spPr>
          <a:xfrm>
            <a:off x="3995936" y="458112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563888" y="45091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589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36096" y="450912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580112" y="45811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084168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228184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16200000" flipV="1">
            <a:off x="460800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16200000" flipV="1">
            <a:off x="532808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V="1">
            <a:off x="388792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16200000" flipV="1">
            <a:off x="604816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6948264" y="422108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2411760" y="2204864"/>
            <a:ext cx="4714428" cy="2808312"/>
            <a:chOff x="2593876" y="2348880"/>
            <a:chExt cx="4714428" cy="2808312"/>
          </a:xfrm>
        </p:grpSpPr>
        <p:sp>
          <p:nvSpPr>
            <p:cNvPr id="47" name="Rectangle 46"/>
            <p:cNvSpPr/>
            <p:nvPr/>
          </p:nvSpPr>
          <p:spPr>
            <a:xfrm>
              <a:off x="2699792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2103" y="2348880"/>
              <a:ext cx="255578" cy="14984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2103" y="3933056"/>
              <a:ext cx="3586201" cy="3017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L-Shape 58"/>
            <p:cNvSpPr/>
            <p:nvPr/>
          </p:nvSpPr>
          <p:spPr>
            <a:xfrm>
              <a:off x="2593876" y="3933056"/>
              <a:ext cx="1114028" cy="1224136"/>
            </a:xfrm>
            <a:prstGeom prst="corner">
              <a:avLst>
                <a:gd name="adj1" fmla="val 58277"/>
                <a:gd name="adj2" fmla="val 3290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L-Shape 63"/>
            <p:cNvSpPr/>
            <p:nvPr/>
          </p:nvSpPr>
          <p:spPr>
            <a:xfrm flipH="1">
              <a:off x="3707904" y="4509120"/>
              <a:ext cx="3600400" cy="648072"/>
            </a:xfrm>
            <a:prstGeom prst="corner">
              <a:avLst>
                <a:gd name="adj1" fmla="val 48950"/>
                <a:gd name="adj2" fmla="val 5349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3563888" y="3717032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/>
          <p:cNvSpPr/>
          <p:nvPr/>
        </p:nvSpPr>
        <p:spPr>
          <a:xfrm>
            <a:off x="2483768" y="3717032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 Box 37"/>
          <p:cNvSpPr txBox="1">
            <a:spLocks noChangeArrowheads="1"/>
          </p:cNvSpPr>
          <p:nvPr/>
        </p:nvSpPr>
        <p:spPr bwMode="auto">
          <a:xfrm>
            <a:off x="4067944" y="2492896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Detector</a:t>
            </a:r>
            <a:endParaRPr lang="en-GB" dirty="0"/>
          </a:p>
        </p:txBody>
      </p:sp>
      <p:sp>
        <p:nvSpPr>
          <p:cNvPr id="118" name="Text Box 37"/>
          <p:cNvSpPr txBox="1">
            <a:spLocks noChangeArrowheads="1"/>
          </p:cNvSpPr>
          <p:nvPr/>
        </p:nvSpPr>
        <p:spPr bwMode="auto">
          <a:xfrm>
            <a:off x="611560" y="2924944"/>
            <a:ext cx="1377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Condenser </a:t>
            </a:r>
          </a:p>
          <a:p>
            <a:r>
              <a:rPr lang="en-GB" dirty="0" smtClean="0"/>
              <a:t>(10 ˚C)</a:t>
            </a:r>
            <a:endParaRPr lang="en-GB" dirty="0"/>
          </a:p>
        </p:txBody>
      </p:sp>
      <p:sp>
        <p:nvSpPr>
          <p:cNvPr id="119" name="Text Box 37"/>
          <p:cNvSpPr txBox="1">
            <a:spLocks noChangeArrowheads="1"/>
          </p:cNvSpPr>
          <p:nvPr/>
        </p:nvSpPr>
        <p:spPr bwMode="auto">
          <a:xfrm>
            <a:off x="5508104" y="5229200"/>
            <a:ext cx="1133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Saturator</a:t>
            </a:r>
          </a:p>
          <a:p>
            <a:r>
              <a:rPr lang="en-GB" dirty="0" smtClean="0"/>
              <a:t>(35 ˚C)</a:t>
            </a:r>
            <a:endParaRPr lang="en-GB" dirty="0"/>
          </a:p>
        </p:txBody>
      </p:sp>
      <p:sp>
        <p:nvSpPr>
          <p:cNvPr id="46" name="L-Shape 45"/>
          <p:cNvSpPr/>
          <p:nvPr/>
        </p:nvSpPr>
        <p:spPr>
          <a:xfrm flipH="1">
            <a:off x="1835696" y="3789040"/>
            <a:ext cx="1368152" cy="1512168"/>
          </a:xfrm>
          <a:prstGeom prst="corner">
            <a:avLst>
              <a:gd name="adj1" fmla="val 9215"/>
              <a:gd name="adj2" fmla="val 92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9" name="Shape 138"/>
          <p:cNvCxnSpPr/>
          <p:nvPr/>
        </p:nvCxnSpPr>
        <p:spPr>
          <a:xfrm>
            <a:off x="1835696" y="3212976"/>
            <a:ext cx="607493" cy="720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1" name="Curved Connector 140"/>
          <p:cNvCxnSpPr/>
          <p:nvPr/>
        </p:nvCxnSpPr>
        <p:spPr>
          <a:xfrm rot="16200000" flipV="1">
            <a:off x="4932040" y="5085184"/>
            <a:ext cx="504056" cy="504056"/>
          </a:xfrm>
          <a:prstGeom prst="curvedConnector3">
            <a:avLst>
              <a:gd name="adj1" fmla="val 7167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7" name="Text Box 37"/>
          <p:cNvSpPr txBox="1">
            <a:spLocks noChangeArrowheads="1"/>
          </p:cNvSpPr>
          <p:nvPr/>
        </p:nvSpPr>
        <p:spPr bwMode="auto">
          <a:xfrm>
            <a:off x="827584" y="5445224"/>
            <a:ext cx="16594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Nanoparticles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173" name="Text Box 37"/>
          <p:cNvSpPr txBox="1">
            <a:spLocks noChangeArrowheads="1"/>
          </p:cNvSpPr>
          <p:nvPr/>
        </p:nvSpPr>
        <p:spPr bwMode="auto">
          <a:xfrm>
            <a:off x="7380312" y="4293096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Filtered air</a:t>
            </a:r>
            <a:endParaRPr lang="en-GB" dirty="0"/>
          </a:p>
        </p:txBody>
      </p:sp>
      <p:sp>
        <p:nvSpPr>
          <p:cNvPr id="180" name="Rounded Rectangle 179"/>
          <p:cNvSpPr/>
          <p:nvPr/>
        </p:nvSpPr>
        <p:spPr>
          <a:xfrm>
            <a:off x="971600" y="980728"/>
            <a:ext cx="388843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9" name="Group 178"/>
          <p:cNvGrpSpPr/>
          <p:nvPr/>
        </p:nvGrpSpPr>
        <p:grpSpPr>
          <a:xfrm>
            <a:off x="1475656" y="1268760"/>
            <a:ext cx="3168352" cy="720080"/>
            <a:chOff x="1475656" y="1340768"/>
            <a:chExt cx="3168352" cy="720080"/>
          </a:xfrm>
        </p:grpSpPr>
        <p:sp>
          <p:nvSpPr>
            <p:cNvPr id="13343" name="AutoShape 40"/>
            <p:cNvSpPr>
              <a:spLocks noChangeArrowheads="1"/>
            </p:cNvSpPr>
            <p:nvPr/>
          </p:nvSpPr>
          <p:spPr bwMode="auto">
            <a:xfrm rot="16200000">
              <a:off x="4211960" y="1556792"/>
              <a:ext cx="576064" cy="288032"/>
            </a:xfrm>
            <a:custGeom>
              <a:avLst/>
              <a:gdLst>
                <a:gd name="T0" fmla="*/ 7553001 w 21600"/>
                <a:gd name="T1" fmla="*/ 4316001 h 21600"/>
                <a:gd name="T2" fmla="*/ 4316001 w 21600"/>
                <a:gd name="T3" fmla="*/ 8632001 h 21600"/>
                <a:gd name="T4" fmla="*/ 1079000 w 21600"/>
                <a:gd name="T5" fmla="*/ 4316001 h 21600"/>
                <a:gd name="T6" fmla="*/ 431600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Flowchart: Delay 59"/>
            <p:cNvSpPr/>
            <p:nvPr/>
          </p:nvSpPr>
          <p:spPr>
            <a:xfrm>
              <a:off x="3923928" y="1340768"/>
              <a:ext cx="216024" cy="720080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1475656" y="1340768"/>
              <a:ext cx="2316956" cy="720080"/>
              <a:chOff x="1691680" y="1368152"/>
              <a:chExt cx="2316956" cy="720080"/>
            </a:xfrm>
          </p:grpSpPr>
          <p:sp>
            <p:nvSpPr>
              <p:cNvPr id="13339" name="AutoShape 36"/>
              <p:cNvSpPr>
                <a:spLocks noChangeArrowheads="1"/>
              </p:cNvSpPr>
              <p:nvPr/>
            </p:nvSpPr>
            <p:spPr bwMode="auto">
              <a:xfrm rot="5400000">
                <a:off x="1475482" y="1584350"/>
                <a:ext cx="647825" cy="215429"/>
              </a:xfrm>
              <a:custGeom>
                <a:avLst/>
                <a:gdLst>
                  <a:gd name="T0" fmla="*/ 7553001 w 21600"/>
                  <a:gd name="T1" fmla="*/ 4316001 h 21600"/>
                  <a:gd name="T2" fmla="*/ 4316001 w 21600"/>
                  <a:gd name="T3" fmla="*/ 8632001 h 21600"/>
                  <a:gd name="T4" fmla="*/ 1079000 w 21600"/>
                  <a:gd name="T5" fmla="*/ 4316001 h 21600"/>
                  <a:gd name="T6" fmla="*/ 431600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" name="Moon 44"/>
              <p:cNvSpPr/>
              <p:nvPr/>
            </p:nvSpPr>
            <p:spPr>
              <a:xfrm flipH="1">
                <a:off x="3792612" y="1562968"/>
                <a:ext cx="216024" cy="288032"/>
              </a:xfrm>
              <a:prstGeom prst="mo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Flowchart: Delay 60"/>
              <p:cNvSpPr/>
              <p:nvPr/>
            </p:nvSpPr>
            <p:spPr>
              <a:xfrm>
                <a:off x="2483768" y="1368152"/>
                <a:ext cx="216024" cy="720080"/>
              </a:xfrm>
              <a:prstGeom prst="flowChartDelay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Flowchart: Delay 62"/>
              <p:cNvSpPr/>
              <p:nvPr/>
            </p:nvSpPr>
            <p:spPr>
              <a:xfrm flipH="1">
                <a:off x="2195736" y="1368152"/>
                <a:ext cx="216024" cy="720080"/>
              </a:xfrm>
              <a:prstGeom prst="flowChartDelay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V="1">
                <a:off x="1907704" y="1512168"/>
                <a:ext cx="288032" cy="7200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907704" y="1800200"/>
                <a:ext cx="288032" cy="7200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195736" y="1512168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195736" y="1872208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627784" y="1512168"/>
                <a:ext cx="1152128" cy="288032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2627784" y="1584176"/>
                <a:ext cx="1152128" cy="288032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Rectangle 183"/>
          <p:cNvSpPr/>
          <p:nvPr/>
        </p:nvSpPr>
        <p:spPr>
          <a:xfrm>
            <a:off x="3563888" y="2132856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Rectangle 184"/>
          <p:cNvSpPr/>
          <p:nvPr/>
        </p:nvSpPr>
        <p:spPr>
          <a:xfrm>
            <a:off x="2483768" y="2132856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40" name="Text Box 37"/>
          <p:cNvSpPr txBox="1">
            <a:spLocks noChangeArrowheads="1"/>
          </p:cNvSpPr>
          <p:nvPr/>
        </p:nvSpPr>
        <p:spPr bwMode="auto">
          <a:xfrm>
            <a:off x="323528" y="2060848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Light source</a:t>
            </a:r>
          </a:p>
        </p:txBody>
      </p:sp>
      <p:cxnSp>
        <p:nvCxnSpPr>
          <p:cNvPr id="143" name="Shape 142"/>
          <p:cNvCxnSpPr/>
          <p:nvPr/>
        </p:nvCxnSpPr>
        <p:spPr>
          <a:xfrm flipV="1">
            <a:off x="827584" y="1628803"/>
            <a:ext cx="648073" cy="432045"/>
          </a:xfrm>
          <a:prstGeom prst="curvedConnector3">
            <a:avLst>
              <a:gd name="adj1" fmla="val 20605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6" name="Text Box 37"/>
          <p:cNvSpPr txBox="1">
            <a:spLocks noChangeArrowheads="1"/>
          </p:cNvSpPr>
          <p:nvPr/>
        </p:nvSpPr>
        <p:spPr bwMode="auto">
          <a:xfrm>
            <a:off x="1043608" y="908720"/>
            <a:ext cx="17876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Optical Counter</a:t>
            </a:r>
            <a:endParaRPr lang="en-GB" dirty="0"/>
          </a:p>
        </p:txBody>
      </p:sp>
      <p:cxnSp>
        <p:nvCxnSpPr>
          <p:cNvPr id="187" name="Curved Connector 186"/>
          <p:cNvCxnSpPr/>
          <p:nvPr/>
        </p:nvCxnSpPr>
        <p:spPr>
          <a:xfrm rot="5400000">
            <a:off x="3510218" y="1250422"/>
            <a:ext cx="467380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5" name="Flowchart: Connector 204"/>
          <p:cNvSpPr/>
          <p:nvPr/>
        </p:nvSpPr>
        <p:spPr>
          <a:xfrm>
            <a:off x="3059832" y="2924944"/>
            <a:ext cx="216024" cy="216024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Flowchart: Connector 207"/>
          <p:cNvSpPr/>
          <p:nvPr/>
        </p:nvSpPr>
        <p:spPr>
          <a:xfrm>
            <a:off x="3059832" y="3573016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Flowchart: Connector 208"/>
          <p:cNvSpPr/>
          <p:nvPr/>
        </p:nvSpPr>
        <p:spPr>
          <a:xfrm>
            <a:off x="1043608" y="5085184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Flowchart: Connector 209"/>
          <p:cNvSpPr/>
          <p:nvPr/>
        </p:nvSpPr>
        <p:spPr>
          <a:xfrm>
            <a:off x="2483768" y="5191100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Flowchart: Connector 210"/>
          <p:cNvSpPr/>
          <p:nvPr/>
        </p:nvSpPr>
        <p:spPr>
          <a:xfrm>
            <a:off x="1475656" y="5301208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2" name="Straight Arrow Connector 211"/>
          <p:cNvCxnSpPr/>
          <p:nvPr/>
        </p:nvCxnSpPr>
        <p:spPr>
          <a:xfrm flipV="1">
            <a:off x="1259632" y="522920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lowchart: Connector 214"/>
          <p:cNvSpPr/>
          <p:nvPr/>
        </p:nvSpPr>
        <p:spPr>
          <a:xfrm>
            <a:off x="1547664" y="5013176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Flowchart: Connector 215"/>
          <p:cNvSpPr/>
          <p:nvPr/>
        </p:nvSpPr>
        <p:spPr>
          <a:xfrm>
            <a:off x="3059832" y="4941168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Flowchart: Connector 216"/>
          <p:cNvSpPr/>
          <p:nvPr/>
        </p:nvSpPr>
        <p:spPr>
          <a:xfrm>
            <a:off x="3059832" y="4221088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Documents and Settings\kr298\Desktop\FETE PResentation\particle no pul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196752"/>
            <a:ext cx="2876550" cy="1847850"/>
          </a:xfrm>
          <a:prstGeom prst="rect">
            <a:avLst/>
          </a:prstGeom>
          <a:noFill/>
        </p:spPr>
      </p:pic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4427984" y="4365104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Butanol</a:t>
            </a:r>
            <a:endParaRPr lang="en-GB" dirty="0"/>
          </a:p>
        </p:txBody>
      </p:sp>
      <p:cxnSp>
        <p:nvCxnSpPr>
          <p:cNvPr id="76" name="Straight Arrow Connector 75"/>
          <p:cNvCxnSpPr/>
          <p:nvPr/>
        </p:nvCxnSpPr>
        <p:spPr>
          <a:xfrm rot="5400000" flipH="1" flipV="1">
            <a:off x="2879018" y="944724"/>
            <a:ext cx="50485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 Box 37"/>
          <p:cNvSpPr txBox="1">
            <a:spLocks noChangeArrowheads="1"/>
          </p:cNvSpPr>
          <p:nvPr/>
        </p:nvSpPr>
        <p:spPr bwMode="auto">
          <a:xfrm>
            <a:off x="6156176" y="306896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Detector Signal</a:t>
            </a:r>
            <a:endParaRPr lang="en-GB" dirty="0"/>
          </a:p>
        </p:txBody>
      </p:sp>
      <p:sp>
        <p:nvSpPr>
          <p:cNvPr id="83" name="Text Box 37"/>
          <p:cNvSpPr txBox="1">
            <a:spLocks noChangeArrowheads="1"/>
          </p:cNvSpPr>
          <p:nvPr/>
        </p:nvSpPr>
        <p:spPr bwMode="auto">
          <a:xfrm>
            <a:off x="2699792" y="332656"/>
            <a:ext cx="7873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Pump</a:t>
            </a:r>
            <a:endParaRPr lang="en-GB" dirty="0"/>
          </a:p>
        </p:txBody>
      </p:sp>
      <p:sp>
        <p:nvSpPr>
          <p:cNvPr id="85" name="Text Box 37"/>
          <p:cNvSpPr txBox="1">
            <a:spLocks noChangeArrowheads="1"/>
          </p:cNvSpPr>
          <p:nvPr/>
        </p:nvSpPr>
        <p:spPr bwMode="auto">
          <a:xfrm>
            <a:off x="3635896" y="692696"/>
            <a:ext cx="1428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Optical Trap</a:t>
            </a:r>
            <a:endParaRPr lang="en-GB" dirty="0"/>
          </a:p>
        </p:txBody>
      </p:sp>
      <p:cxnSp>
        <p:nvCxnSpPr>
          <p:cNvPr id="98" name="Curved Connector 97"/>
          <p:cNvCxnSpPr/>
          <p:nvPr/>
        </p:nvCxnSpPr>
        <p:spPr>
          <a:xfrm rot="16200000" flipV="1">
            <a:off x="4283968" y="2132856"/>
            <a:ext cx="648072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251520" y="260648"/>
            <a:ext cx="8496944" cy="63367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0" name="Group 79"/>
          <p:cNvGrpSpPr/>
          <p:nvPr/>
        </p:nvGrpSpPr>
        <p:grpSpPr>
          <a:xfrm>
            <a:off x="2771800" y="2132856"/>
            <a:ext cx="792088" cy="1728192"/>
            <a:chOff x="3779912" y="2492896"/>
            <a:chExt cx="1931668" cy="1769892"/>
          </a:xfrm>
        </p:grpSpPr>
        <p:pic>
          <p:nvPicPr>
            <p:cNvPr id="85" name="Picture 3" descr="C:\Documents and Settings\kr298\Desktop\FETE PResentation\Saturation photocol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3779912" y="2492896"/>
              <a:ext cx="951042" cy="1769892"/>
            </a:xfrm>
            <a:prstGeom prst="rect">
              <a:avLst/>
            </a:prstGeom>
            <a:noFill/>
          </p:spPr>
        </p:pic>
        <p:pic>
          <p:nvPicPr>
            <p:cNvPr id="89" name="Picture 3" descr="C:\Documents and Settings\kr298\Desktop\FETE PResentation\Saturation photocold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16016" y="2492896"/>
              <a:ext cx="995564" cy="1769892"/>
            </a:xfrm>
            <a:prstGeom prst="rect">
              <a:avLst/>
            </a:prstGeom>
            <a:noFill/>
          </p:spPr>
        </p:pic>
      </p:grpSp>
      <p:sp>
        <p:nvSpPr>
          <p:cNvPr id="13314" name="Rectangle 2"/>
          <p:cNvSpPr>
            <a:spLocks noGrp="1"/>
          </p:cNvSpPr>
          <p:nvPr>
            <p:ph type="ctrTitle"/>
          </p:nvPr>
        </p:nvSpPr>
        <p:spPr bwMode="auto">
          <a:xfrm>
            <a:off x="5724128" y="332656"/>
            <a:ext cx="2376264" cy="719807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2800" dirty="0" smtClean="0">
                <a:effectLst/>
              </a:rPr>
              <a:t>Typical CPC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491880" y="4365104"/>
            <a:ext cx="33123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/>
          <p:nvPr/>
        </p:nvCxnSpPr>
        <p:spPr>
          <a:xfrm>
            <a:off x="3995936" y="458112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563888" y="45091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63589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36096" y="450912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580112" y="4581128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084168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228184" y="46531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16200000" flipV="1">
            <a:off x="460800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16200000" flipV="1">
            <a:off x="532808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V="1">
            <a:off x="388792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16200000" flipV="1">
            <a:off x="6048164" y="4257093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6948264" y="4221088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64"/>
          <p:cNvGrpSpPr/>
          <p:nvPr/>
        </p:nvGrpSpPr>
        <p:grpSpPr>
          <a:xfrm>
            <a:off x="2411760" y="2204864"/>
            <a:ext cx="4714428" cy="2808312"/>
            <a:chOff x="2593876" y="2348880"/>
            <a:chExt cx="4714428" cy="2808312"/>
          </a:xfrm>
        </p:grpSpPr>
        <p:sp>
          <p:nvSpPr>
            <p:cNvPr id="47" name="Rectangle 46"/>
            <p:cNvSpPr/>
            <p:nvPr/>
          </p:nvSpPr>
          <p:spPr>
            <a:xfrm>
              <a:off x="2699792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2103" y="2348880"/>
              <a:ext cx="255578" cy="14984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2103" y="3933056"/>
              <a:ext cx="3586201" cy="3017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L-Shape 58"/>
            <p:cNvSpPr/>
            <p:nvPr/>
          </p:nvSpPr>
          <p:spPr>
            <a:xfrm>
              <a:off x="2593876" y="3933056"/>
              <a:ext cx="1114028" cy="1224136"/>
            </a:xfrm>
            <a:prstGeom prst="corner">
              <a:avLst>
                <a:gd name="adj1" fmla="val 58277"/>
                <a:gd name="adj2" fmla="val 3290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L-Shape 63"/>
            <p:cNvSpPr/>
            <p:nvPr/>
          </p:nvSpPr>
          <p:spPr>
            <a:xfrm flipH="1">
              <a:off x="3707904" y="4509120"/>
              <a:ext cx="3600400" cy="648072"/>
            </a:xfrm>
            <a:prstGeom prst="corner">
              <a:avLst>
                <a:gd name="adj1" fmla="val 48950"/>
                <a:gd name="adj2" fmla="val 5349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3563888" y="3717032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/>
          <p:cNvSpPr/>
          <p:nvPr/>
        </p:nvSpPr>
        <p:spPr>
          <a:xfrm>
            <a:off x="2483768" y="3717032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 Box 37"/>
          <p:cNvSpPr txBox="1">
            <a:spLocks noChangeArrowheads="1"/>
          </p:cNvSpPr>
          <p:nvPr/>
        </p:nvSpPr>
        <p:spPr bwMode="auto">
          <a:xfrm>
            <a:off x="4067944" y="2492896"/>
            <a:ext cx="1056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Detector</a:t>
            </a:r>
            <a:endParaRPr lang="en-GB" dirty="0"/>
          </a:p>
        </p:txBody>
      </p:sp>
      <p:sp>
        <p:nvSpPr>
          <p:cNvPr id="46" name="L-Shape 45"/>
          <p:cNvSpPr/>
          <p:nvPr/>
        </p:nvSpPr>
        <p:spPr>
          <a:xfrm flipH="1">
            <a:off x="1835696" y="3789040"/>
            <a:ext cx="1368152" cy="1512168"/>
          </a:xfrm>
          <a:prstGeom prst="corner">
            <a:avLst>
              <a:gd name="adj1" fmla="val 9215"/>
              <a:gd name="adj2" fmla="val 92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9" name="Shape 138"/>
          <p:cNvCxnSpPr/>
          <p:nvPr/>
        </p:nvCxnSpPr>
        <p:spPr>
          <a:xfrm>
            <a:off x="1835696" y="3212976"/>
            <a:ext cx="607493" cy="7200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1" name="Curved Connector 140"/>
          <p:cNvCxnSpPr/>
          <p:nvPr/>
        </p:nvCxnSpPr>
        <p:spPr>
          <a:xfrm rot="16200000" flipV="1">
            <a:off x="4932040" y="5085184"/>
            <a:ext cx="504056" cy="504056"/>
          </a:xfrm>
          <a:prstGeom prst="curvedConnector3">
            <a:avLst>
              <a:gd name="adj1" fmla="val 7167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7" name="Text Box 37"/>
          <p:cNvSpPr txBox="1">
            <a:spLocks noChangeArrowheads="1"/>
          </p:cNvSpPr>
          <p:nvPr/>
        </p:nvSpPr>
        <p:spPr bwMode="auto">
          <a:xfrm>
            <a:off x="827584" y="5445224"/>
            <a:ext cx="16594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Nanoparticles</a:t>
            </a:r>
            <a:r>
              <a:rPr lang="en-GB" dirty="0" smtClean="0"/>
              <a:t> </a:t>
            </a:r>
          </a:p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173" name="Text Box 37"/>
          <p:cNvSpPr txBox="1">
            <a:spLocks noChangeArrowheads="1"/>
          </p:cNvSpPr>
          <p:nvPr/>
        </p:nvSpPr>
        <p:spPr bwMode="auto">
          <a:xfrm>
            <a:off x="7380312" y="4293096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Filtered air</a:t>
            </a:r>
            <a:endParaRPr lang="en-GB" dirty="0"/>
          </a:p>
        </p:txBody>
      </p:sp>
      <p:sp>
        <p:nvSpPr>
          <p:cNvPr id="180" name="Rounded Rectangle 179"/>
          <p:cNvSpPr/>
          <p:nvPr/>
        </p:nvSpPr>
        <p:spPr>
          <a:xfrm>
            <a:off x="971600" y="980728"/>
            <a:ext cx="388843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43" name="AutoShape 40"/>
          <p:cNvSpPr>
            <a:spLocks noChangeArrowheads="1"/>
          </p:cNvSpPr>
          <p:nvPr/>
        </p:nvSpPr>
        <p:spPr bwMode="auto">
          <a:xfrm rot="16200000">
            <a:off x="4211960" y="1484784"/>
            <a:ext cx="576064" cy="288032"/>
          </a:xfrm>
          <a:custGeom>
            <a:avLst/>
            <a:gdLst>
              <a:gd name="T0" fmla="*/ 7553001 w 21600"/>
              <a:gd name="T1" fmla="*/ 4316001 h 21600"/>
              <a:gd name="T2" fmla="*/ 4316001 w 21600"/>
              <a:gd name="T3" fmla="*/ 8632001 h 21600"/>
              <a:gd name="T4" fmla="*/ 1079000 w 21600"/>
              <a:gd name="T5" fmla="*/ 4316001 h 21600"/>
              <a:gd name="T6" fmla="*/ 431600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60" name="Flowchart: Delay 59"/>
          <p:cNvSpPr/>
          <p:nvPr/>
        </p:nvSpPr>
        <p:spPr>
          <a:xfrm>
            <a:off x="3923928" y="1268760"/>
            <a:ext cx="216024" cy="720080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39" name="AutoShape 36"/>
          <p:cNvSpPr>
            <a:spLocks noChangeArrowheads="1"/>
          </p:cNvSpPr>
          <p:nvPr/>
        </p:nvSpPr>
        <p:spPr bwMode="auto">
          <a:xfrm rot="5400000">
            <a:off x="1259458" y="1484958"/>
            <a:ext cx="647825" cy="215429"/>
          </a:xfrm>
          <a:custGeom>
            <a:avLst/>
            <a:gdLst>
              <a:gd name="T0" fmla="*/ 7553001 w 21600"/>
              <a:gd name="T1" fmla="*/ 4316001 h 21600"/>
              <a:gd name="T2" fmla="*/ 4316001 w 21600"/>
              <a:gd name="T3" fmla="*/ 8632001 h 21600"/>
              <a:gd name="T4" fmla="*/ 1079000 w 21600"/>
              <a:gd name="T5" fmla="*/ 4316001 h 21600"/>
              <a:gd name="T6" fmla="*/ 431600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GB"/>
          </a:p>
        </p:txBody>
      </p:sp>
      <p:sp>
        <p:nvSpPr>
          <p:cNvPr id="45" name="Moon 44"/>
          <p:cNvSpPr/>
          <p:nvPr/>
        </p:nvSpPr>
        <p:spPr>
          <a:xfrm flipH="1">
            <a:off x="3576588" y="1463576"/>
            <a:ext cx="216024" cy="288032"/>
          </a:xfrm>
          <a:prstGeom prst="mo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lowchart: Delay 60"/>
          <p:cNvSpPr/>
          <p:nvPr/>
        </p:nvSpPr>
        <p:spPr>
          <a:xfrm>
            <a:off x="2267744" y="1268760"/>
            <a:ext cx="216024" cy="720080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lowchart: Delay 62"/>
          <p:cNvSpPr/>
          <p:nvPr/>
        </p:nvSpPr>
        <p:spPr>
          <a:xfrm flipH="1">
            <a:off x="1979712" y="1268760"/>
            <a:ext cx="216024" cy="720080"/>
          </a:xfrm>
          <a:prstGeom prst="flowChartDelay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1691680" y="1412776"/>
            <a:ext cx="288032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691680" y="1700808"/>
            <a:ext cx="288032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979712" y="1412776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79712" y="1772816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2411760" y="1412776"/>
            <a:ext cx="792088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411760" y="1628800"/>
            <a:ext cx="720080" cy="1440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4" name="Rectangle 183"/>
          <p:cNvSpPr/>
          <p:nvPr/>
        </p:nvSpPr>
        <p:spPr>
          <a:xfrm>
            <a:off x="3563888" y="2132856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Rectangle 184"/>
          <p:cNvSpPr/>
          <p:nvPr/>
        </p:nvSpPr>
        <p:spPr>
          <a:xfrm>
            <a:off x="2483768" y="2132856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340" name="Text Box 37"/>
          <p:cNvSpPr txBox="1">
            <a:spLocks noChangeArrowheads="1"/>
          </p:cNvSpPr>
          <p:nvPr/>
        </p:nvSpPr>
        <p:spPr bwMode="auto">
          <a:xfrm>
            <a:off x="323528" y="2060848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Light source</a:t>
            </a:r>
          </a:p>
        </p:txBody>
      </p:sp>
      <p:cxnSp>
        <p:nvCxnSpPr>
          <p:cNvPr id="143" name="Shape 142"/>
          <p:cNvCxnSpPr/>
          <p:nvPr/>
        </p:nvCxnSpPr>
        <p:spPr>
          <a:xfrm flipV="1">
            <a:off x="827584" y="1628803"/>
            <a:ext cx="648073" cy="432045"/>
          </a:xfrm>
          <a:prstGeom prst="curvedConnector3">
            <a:avLst>
              <a:gd name="adj1" fmla="val 20605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09" name="Flowchart: Connector 208"/>
          <p:cNvSpPr/>
          <p:nvPr/>
        </p:nvSpPr>
        <p:spPr>
          <a:xfrm>
            <a:off x="1043608" y="5085184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Flowchart: Connector 209"/>
          <p:cNvSpPr/>
          <p:nvPr/>
        </p:nvSpPr>
        <p:spPr>
          <a:xfrm>
            <a:off x="2483768" y="5191100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Flowchart: Connector 210"/>
          <p:cNvSpPr/>
          <p:nvPr/>
        </p:nvSpPr>
        <p:spPr>
          <a:xfrm>
            <a:off x="1475656" y="5301208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2" name="Straight Arrow Connector 211"/>
          <p:cNvCxnSpPr/>
          <p:nvPr/>
        </p:nvCxnSpPr>
        <p:spPr>
          <a:xfrm flipV="1">
            <a:off x="1259632" y="5229200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lowchart: Connector 214"/>
          <p:cNvSpPr/>
          <p:nvPr/>
        </p:nvSpPr>
        <p:spPr>
          <a:xfrm>
            <a:off x="1547664" y="5013176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Arrow Connector 75"/>
          <p:cNvCxnSpPr/>
          <p:nvPr/>
        </p:nvCxnSpPr>
        <p:spPr>
          <a:xfrm rot="5400000" flipH="1" flipV="1">
            <a:off x="2879018" y="944724"/>
            <a:ext cx="50485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" name="Text Box 37"/>
          <p:cNvSpPr txBox="1">
            <a:spLocks noChangeArrowheads="1"/>
          </p:cNvSpPr>
          <p:nvPr/>
        </p:nvSpPr>
        <p:spPr bwMode="auto">
          <a:xfrm>
            <a:off x="6156176" y="306896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Detector Signal</a:t>
            </a:r>
            <a:endParaRPr lang="en-GB" dirty="0"/>
          </a:p>
        </p:txBody>
      </p:sp>
      <p:cxnSp>
        <p:nvCxnSpPr>
          <p:cNvPr id="98" name="Curved Connector 97"/>
          <p:cNvCxnSpPr/>
          <p:nvPr/>
        </p:nvCxnSpPr>
        <p:spPr>
          <a:xfrm rot="16200000" flipV="1">
            <a:off x="4283968" y="2132856"/>
            <a:ext cx="648072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074" name="Picture 2" descr="C:\Documents and Settings\kr298\Desktop\FETE PResentation\particle puls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196752"/>
            <a:ext cx="2876550" cy="1847850"/>
          </a:xfrm>
          <a:prstGeom prst="rect">
            <a:avLst/>
          </a:prstGeom>
          <a:noFill/>
        </p:spPr>
      </p:pic>
      <p:grpSp>
        <p:nvGrpSpPr>
          <p:cNvPr id="78" name="Group 77"/>
          <p:cNvGrpSpPr/>
          <p:nvPr/>
        </p:nvGrpSpPr>
        <p:grpSpPr>
          <a:xfrm>
            <a:off x="3059832" y="2924944"/>
            <a:ext cx="216024" cy="2160240"/>
            <a:chOff x="3059832" y="2924944"/>
            <a:chExt cx="216024" cy="2160240"/>
          </a:xfrm>
        </p:grpSpPr>
        <p:sp>
          <p:nvSpPr>
            <p:cNvPr id="205" name="Flowchart: Connector 204"/>
            <p:cNvSpPr/>
            <p:nvPr/>
          </p:nvSpPr>
          <p:spPr>
            <a:xfrm>
              <a:off x="3059832" y="2924944"/>
              <a:ext cx="216024" cy="216024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Flowchart: Connector 207"/>
            <p:cNvSpPr/>
            <p:nvPr/>
          </p:nvSpPr>
          <p:spPr>
            <a:xfrm>
              <a:off x="3059832" y="3573016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Flowchart: Connector 215"/>
            <p:cNvSpPr/>
            <p:nvPr/>
          </p:nvSpPr>
          <p:spPr>
            <a:xfrm>
              <a:off x="3059832" y="4941168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Flowchart: Connector 216"/>
            <p:cNvSpPr/>
            <p:nvPr/>
          </p:nvSpPr>
          <p:spPr>
            <a:xfrm>
              <a:off x="3059832" y="4221088"/>
              <a:ext cx="144016" cy="144016"/>
            </a:xfrm>
            <a:prstGeom prst="flowChartConnector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3808" y="1124744"/>
            <a:ext cx="1512168" cy="864096"/>
            <a:chOff x="2843808" y="1124744"/>
            <a:chExt cx="1512168" cy="864096"/>
          </a:xfrm>
        </p:grpSpPr>
        <p:cxnSp>
          <p:nvCxnSpPr>
            <p:cNvPr id="82" name="Straight Connector 81"/>
            <p:cNvCxnSpPr/>
            <p:nvPr/>
          </p:nvCxnSpPr>
          <p:spPr>
            <a:xfrm flipV="1">
              <a:off x="3275856" y="1340768"/>
              <a:ext cx="648072" cy="21602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3275856" y="1628800"/>
              <a:ext cx="648072" cy="21602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rot="16200000" flipH="1">
              <a:off x="3203848" y="1700808"/>
              <a:ext cx="28803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 rot="5400000" flipH="1" flipV="1">
              <a:off x="3167844" y="1160748"/>
              <a:ext cx="36004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rot="16200000" flipV="1">
              <a:off x="2771800" y="1196752"/>
              <a:ext cx="36004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5400000">
              <a:off x="2807804" y="1736812"/>
              <a:ext cx="28803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3923928" y="1340768"/>
              <a:ext cx="43204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3923928" y="1628800"/>
              <a:ext cx="432048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2987822" y="1484784"/>
            <a:ext cx="648069" cy="241852"/>
            <a:chOff x="3052634" y="1484784"/>
            <a:chExt cx="583263" cy="241852"/>
          </a:xfrm>
        </p:grpSpPr>
        <p:cxnSp>
          <p:nvCxnSpPr>
            <p:cNvPr id="83" name="Straight Connector 82"/>
            <p:cNvCxnSpPr/>
            <p:nvPr/>
          </p:nvCxnSpPr>
          <p:spPr>
            <a:xfrm flipV="1">
              <a:off x="3117439" y="1484784"/>
              <a:ext cx="518458" cy="15137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3052634" y="1556792"/>
              <a:ext cx="523953" cy="16984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9" name="Text Box 37"/>
          <p:cNvSpPr txBox="1">
            <a:spLocks noChangeArrowheads="1"/>
          </p:cNvSpPr>
          <p:nvPr/>
        </p:nvSpPr>
        <p:spPr bwMode="auto">
          <a:xfrm>
            <a:off x="611560" y="2924944"/>
            <a:ext cx="1377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Condenser </a:t>
            </a:r>
          </a:p>
          <a:p>
            <a:r>
              <a:rPr lang="en-GB" dirty="0" smtClean="0"/>
              <a:t>(10 ˚C)</a:t>
            </a:r>
            <a:endParaRPr lang="en-GB" dirty="0"/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5508104" y="5229200"/>
            <a:ext cx="1133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/>
              <a:t>Saturator</a:t>
            </a:r>
          </a:p>
          <a:p>
            <a:r>
              <a:rPr lang="en-GB" dirty="0" smtClean="0"/>
              <a:t>(35 ˚C)</a:t>
            </a:r>
            <a:endParaRPr lang="en-GB" dirty="0"/>
          </a:p>
        </p:txBody>
      </p:sp>
      <p:sp>
        <p:nvSpPr>
          <p:cNvPr id="101" name="Text Box 37"/>
          <p:cNvSpPr txBox="1">
            <a:spLocks noChangeArrowheads="1"/>
          </p:cNvSpPr>
          <p:nvPr/>
        </p:nvSpPr>
        <p:spPr bwMode="auto">
          <a:xfrm>
            <a:off x="4427984" y="4365104"/>
            <a:ext cx="966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err="1" smtClean="0"/>
              <a:t>Butanol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48148E-6 L -4.72222E-6 -0.19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4139952" y="2060848"/>
            <a:ext cx="1728192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318" name="Picture 14" descr="ist2_3193522-cartoon-c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1556792"/>
            <a:ext cx="273630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6300192" y="2196005"/>
            <a:ext cx="2520280" cy="936104"/>
            <a:chOff x="3833" y="3158"/>
            <a:chExt cx="771" cy="317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 flipH="1">
              <a:off x="3833" y="3158"/>
              <a:ext cx="771" cy="317"/>
              <a:chOff x="2064" y="2523"/>
              <a:chExt cx="499" cy="273"/>
            </a:xfrm>
          </p:grpSpPr>
          <p:sp>
            <p:nvSpPr>
              <p:cNvPr id="12328" name="Rectangle 21"/>
              <p:cNvSpPr>
                <a:spLocks noChangeArrowheads="1"/>
              </p:cNvSpPr>
              <p:nvPr/>
            </p:nvSpPr>
            <p:spPr bwMode="auto">
              <a:xfrm>
                <a:off x="2064" y="2523"/>
                <a:ext cx="317" cy="2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GB" sz="1600" b="1"/>
              </a:p>
            </p:txBody>
          </p:sp>
          <p:sp>
            <p:nvSpPr>
              <p:cNvPr id="12329" name="AutoShape 22"/>
              <p:cNvSpPr>
                <a:spLocks noChangeArrowheads="1"/>
              </p:cNvSpPr>
              <p:nvPr/>
            </p:nvSpPr>
            <p:spPr bwMode="auto">
              <a:xfrm rot="5400000">
                <a:off x="2381" y="2614"/>
                <a:ext cx="181" cy="182"/>
              </a:xfrm>
              <a:custGeom>
                <a:avLst/>
                <a:gdLst>
                  <a:gd name="T0" fmla="*/ 1 w 21600"/>
                  <a:gd name="T1" fmla="*/ 1 h 21600"/>
                  <a:gd name="T2" fmla="*/ 1 w 21600"/>
                  <a:gd name="T3" fmla="*/ 2 h 21600"/>
                  <a:gd name="T4" fmla="*/ 0 w 21600"/>
                  <a:gd name="T5" fmla="*/ 1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35 w 21600"/>
                  <a:gd name="T13" fmla="*/ 4510 h 21600"/>
                  <a:gd name="T14" fmla="*/ 17065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27" name="Text Box 23"/>
            <p:cNvSpPr txBox="1">
              <a:spLocks noChangeArrowheads="1"/>
            </p:cNvSpPr>
            <p:nvPr/>
          </p:nvSpPr>
          <p:spPr bwMode="auto">
            <a:xfrm>
              <a:off x="4274" y="3234"/>
              <a:ext cx="194" cy="1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GB" dirty="0" smtClean="0"/>
                <a:t>CPC</a:t>
              </a:r>
              <a:endParaRPr lang="en-GB" dirty="0"/>
            </a:p>
          </p:txBody>
        </p:sp>
      </p:grp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3131840" y="2564904"/>
            <a:ext cx="1080120" cy="591245"/>
            <a:chOff x="3969" y="1298"/>
            <a:chExt cx="362" cy="182"/>
          </a:xfrm>
        </p:grpSpPr>
        <p:sp>
          <p:nvSpPr>
            <p:cNvPr id="12321" name="Oval 32"/>
            <p:cNvSpPr>
              <a:spLocks noChangeArrowheads="1"/>
            </p:cNvSpPr>
            <p:nvPr/>
          </p:nvSpPr>
          <p:spPr bwMode="auto">
            <a:xfrm>
              <a:off x="4105" y="129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Oval 33"/>
            <p:cNvSpPr>
              <a:spLocks noChangeArrowheads="1"/>
            </p:cNvSpPr>
            <p:nvPr/>
          </p:nvSpPr>
          <p:spPr bwMode="auto">
            <a:xfrm>
              <a:off x="4286" y="1298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Oval 34"/>
            <p:cNvSpPr>
              <a:spLocks noChangeArrowheads="1"/>
            </p:cNvSpPr>
            <p:nvPr/>
          </p:nvSpPr>
          <p:spPr bwMode="auto">
            <a:xfrm>
              <a:off x="4105" y="1435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Oval 35"/>
            <p:cNvSpPr>
              <a:spLocks noChangeArrowheads="1"/>
            </p:cNvSpPr>
            <p:nvPr/>
          </p:nvSpPr>
          <p:spPr bwMode="auto">
            <a:xfrm>
              <a:off x="3969" y="1344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Oval 36"/>
            <p:cNvSpPr>
              <a:spLocks noChangeArrowheads="1"/>
            </p:cNvSpPr>
            <p:nvPr/>
          </p:nvSpPr>
          <p:spPr bwMode="auto">
            <a:xfrm>
              <a:off x="4241" y="138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32440" cy="129043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CPC : </a:t>
            </a: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Limitations</a:t>
            </a:r>
            <a:b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			</a:t>
            </a:r>
            <a:endParaRPr lang="en-US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3" name="Group 31"/>
          <p:cNvGrpSpPr>
            <a:grpSpLocks/>
          </p:cNvGrpSpPr>
          <p:nvPr/>
        </p:nvGrpSpPr>
        <p:grpSpPr bwMode="auto">
          <a:xfrm>
            <a:off x="4355976" y="2492896"/>
            <a:ext cx="1152128" cy="663253"/>
            <a:chOff x="3969" y="1298"/>
            <a:chExt cx="362" cy="182"/>
          </a:xfrm>
        </p:grpSpPr>
        <p:sp>
          <p:nvSpPr>
            <p:cNvPr id="54" name="Oval 32"/>
            <p:cNvSpPr>
              <a:spLocks noChangeArrowheads="1"/>
            </p:cNvSpPr>
            <p:nvPr/>
          </p:nvSpPr>
          <p:spPr bwMode="auto">
            <a:xfrm>
              <a:off x="4105" y="129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Oval 33"/>
            <p:cNvSpPr>
              <a:spLocks noChangeArrowheads="1"/>
            </p:cNvSpPr>
            <p:nvPr/>
          </p:nvSpPr>
          <p:spPr bwMode="auto">
            <a:xfrm>
              <a:off x="4286" y="1298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Oval 34"/>
            <p:cNvSpPr>
              <a:spLocks noChangeArrowheads="1"/>
            </p:cNvSpPr>
            <p:nvPr/>
          </p:nvSpPr>
          <p:spPr bwMode="auto">
            <a:xfrm>
              <a:off x="4105" y="1435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Oval 35"/>
            <p:cNvSpPr>
              <a:spLocks noChangeArrowheads="1"/>
            </p:cNvSpPr>
            <p:nvPr/>
          </p:nvSpPr>
          <p:spPr bwMode="auto">
            <a:xfrm>
              <a:off x="3969" y="1344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Oval 36"/>
            <p:cNvSpPr>
              <a:spLocks noChangeArrowheads="1"/>
            </p:cNvSpPr>
            <p:nvPr/>
          </p:nvSpPr>
          <p:spPr bwMode="auto">
            <a:xfrm>
              <a:off x="4241" y="138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oup 31"/>
          <p:cNvGrpSpPr>
            <a:grpSpLocks/>
          </p:cNvGrpSpPr>
          <p:nvPr/>
        </p:nvGrpSpPr>
        <p:grpSpPr bwMode="auto">
          <a:xfrm>
            <a:off x="5508104" y="2564904"/>
            <a:ext cx="1152128" cy="663253"/>
            <a:chOff x="3969" y="1298"/>
            <a:chExt cx="362" cy="182"/>
          </a:xfrm>
        </p:grpSpPr>
        <p:sp>
          <p:nvSpPr>
            <p:cNvPr id="60" name="Oval 32"/>
            <p:cNvSpPr>
              <a:spLocks noChangeArrowheads="1"/>
            </p:cNvSpPr>
            <p:nvPr/>
          </p:nvSpPr>
          <p:spPr bwMode="auto">
            <a:xfrm>
              <a:off x="4105" y="129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Oval 33"/>
            <p:cNvSpPr>
              <a:spLocks noChangeArrowheads="1"/>
            </p:cNvSpPr>
            <p:nvPr/>
          </p:nvSpPr>
          <p:spPr bwMode="auto">
            <a:xfrm>
              <a:off x="4286" y="1298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Oval 34"/>
            <p:cNvSpPr>
              <a:spLocks noChangeArrowheads="1"/>
            </p:cNvSpPr>
            <p:nvPr/>
          </p:nvSpPr>
          <p:spPr bwMode="auto">
            <a:xfrm>
              <a:off x="4105" y="1435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5"/>
            <p:cNvSpPr>
              <a:spLocks noChangeArrowheads="1"/>
            </p:cNvSpPr>
            <p:nvPr/>
          </p:nvSpPr>
          <p:spPr bwMode="auto">
            <a:xfrm>
              <a:off x="3969" y="1344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6"/>
            <p:cNvSpPr>
              <a:spLocks noChangeArrowheads="1"/>
            </p:cNvSpPr>
            <p:nvPr/>
          </p:nvSpPr>
          <p:spPr bwMode="auto">
            <a:xfrm>
              <a:off x="4241" y="138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Subtitle 2"/>
          <p:cNvSpPr txBox="1">
            <a:spLocks/>
          </p:cNvSpPr>
          <p:nvPr/>
        </p:nvSpPr>
        <p:spPr>
          <a:xfrm>
            <a:off x="1403648" y="3429000"/>
            <a:ext cx="1800200" cy="72008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150  °C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Subtitle 2"/>
          <p:cNvSpPr txBox="1">
            <a:spLocks/>
          </p:cNvSpPr>
          <p:nvPr/>
        </p:nvSpPr>
        <p:spPr>
          <a:xfrm>
            <a:off x="6876256" y="3573016"/>
            <a:ext cx="1771303" cy="504056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35 °C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4067944" y="3645024"/>
            <a:ext cx="1771303" cy="504056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Cooling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1331640" y="4437112"/>
            <a:ext cx="2016224" cy="648072"/>
          </a:xfrm>
          <a:prstGeom prst="rect">
            <a:avLst/>
          </a:prstGeom>
        </p:spPr>
        <p:txBody>
          <a:bodyPr vert="horz" lIns="45720" rIns="45720">
            <a:normAutofit fontScale="92500"/>
          </a:bodyPr>
          <a:lstStyle/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Complexity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5580112" y="4365104"/>
            <a:ext cx="2880320" cy="864096"/>
          </a:xfrm>
          <a:prstGeom prst="rect">
            <a:avLst/>
          </a:prstGeom>
        </p:spPr>
        <p:txBody>
          <a:bodyPr vert="horz" lIns="45720" rIns="45720">
            <a:normAutofit fontScale="92500" lnSpcReduction="10000"/>
          </a:bodyPr>
          <a:lstStyle/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320E04"/>
                </a:solidFill>
                <a:latin typeface="+mn-lt"/>
                <a:cs typeface="+mn-cs"/>
              </a:rPr>
              <a:t>Slow time </a:t>
            </a:r>
          </a:p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b="1" dirty="0" smtClean="0">
                <a:solidFill>
                  <a:srgbClr val="320E04"/>
                </a:solidFill>
                <a:latin typeface="+mn-lt"/>
                <a:cs typeface="+mn-cs"/>
              </a:rPr>
              <a:t>response</a:t>
            </a:r>
            <a:endParaRPr kumimoji="0" lang="en-GB" sz="2700" b="1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3563888" y="4797152"/>
            <a:ext cx="1771303" cy="504056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Cost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7" name="Straight Arrow Connector 36"/>
          <p:cNvCxnSpPr>
            <a:stCxn id="32" idx="1"/>
            <a:endCxn id="33" idx="0"/>
          </p:cNvCxnSpPr>
          <p:nvPr/>
        </p:nvCxnSpPr>
        <p:spPr>
          <a:xfrm rot="10800000" flipV="1">
            <a:off x="2339752" y="3897052"/>
            <a:ext cx="172819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2" idx="2"/>
            <a:endCxn id="35" idx="0"/>
          </p:cNvCxnSpPr>
          <p:nvPr/>
        </p:nvCxnSpPr>
        <p:spPr>
          <a:xfrm rot="5400000">
            <a:off x="4377532" y="422108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2" idx="3"/>
            <a:endCxn id="34" idx="0"/>
          </p:cNvCxnSpPr>
          <p:nvPr/>
        </p:nvCxnSpPr>
        <p:spPr>
          <a:xfrm>
            <a:off x="5839247" y="3897052"/>
            <a:ext cx="1181025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148064" y="1772816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ubtitle 2"/>
          <p:cNvSpPr txBox="1">
            <a:spLocks/>
          </p:cNvSpPr>
          <p:nvPr/>
        </p:nvSpPr>
        <p:spPr>
          <a:xfrm>
            <a:off x="4644008" y="764704"/>
            <a:ext cx="3672408" cy="1368152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rgbClr val="320E04"/>
                </a:solidFill>
                <a:latin typeface="+mn-lt"/>
                <a:cs typeface="+mn-cs"/>
              </a:rPr>
              <a:t>m</a:t>
            </a:r>
            <a:r>
              <a:rPr lang="en-GB" sz="2000" noProof="0" dirty="0" smtClean="0">
                <a:solidFill>
                  <a:srgbClr val="320E04"/>
                </a:solidFill>
                <a:latin typeface="+mn-lt"/>
                <a:cs typeface="+mn-cs"/>
              </a:rPr>
              <a:t>ay affect</a:t>
            </a:r>
          </a:p>
          <a:p>
            <a:pPr marL="26988" marR="64008" lvl="0" algn="ctr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GB" sz="2000" dirty="0" smtClean="0">
                <a:solidFill>
                  <a:srgbClr val="320E04"/>
                </a:solidFill>
                <a:latin typeface="+mn-lt"/>
                <a:cs typeface="+mn-cs"/>
              </a:rPr>
              <a:t>particles’ </a:t>
            </a:r>
            <a:r>
              <a:rPr lang="en-GB" sz="2000" noProof="0" dirty="0" smtClean="0">
                <a:solidFill>
                  <a:srgbClr val="320E04"/>
                </a:solidFill>
                <a:latin typeface="+mn-lt"/>
                <a:cs typeface="+mn-cs"/>
              </a:rPr>
              <a:t>morphology and Concentration 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8" name="Picture 14" descr="ist2_3193522-cartoon-c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1556792"/>
            <a:ext cx="273630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300192" y="2196005"/>
            <a:ext cx="2520280" cy="936104"/>
            <a:chOff x="3833" y="3158"/>
            <a:chExt cx="771" cy="317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 flipH="1">
              <a:off x="3833" y="3158"/>
              <a:ext cx="771" cy="317"/>
              <a:chOff x="2064" y="2523"/>
              <a:chExt cx="499" cy="273"/>
            </a:xfrm>
          </p:grpSpPr>
          <p:sp>
            <p:nvSpPr>
              <p:cNvPr id="12328" name="Rectangle 21"/>
              <p:cNvSpPr>
                <a:spLocks noChangeArrowheads="1"/>
              </p:cNvSpPr>
              <p:nvPr/>
            </p:nvSpPr>
            <p:spPr bwMode="auto">
              <a:xfrm>
                <a:off x="2064" y="2523"/>
                <a:ext cx="317" cy="27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endParaRPr lang="en-GB" sz="1600" b="1"/>
              </a:p>
            </p:txBody>
          </p:sp>
          <p:sp>
            <p:nvSpPr>
              <p:cNvPr id="12329" name="AutoShape 22"/>
              <p:cNvSpPr>
                <a:spLocks noChangeArrowheads="1"/>
              </p:cNvSpPr>
              <p:nvPr/>
            </p:nvSpPr>
            <p:spPr bwMode="auto">
              <a:xfrm rot="5400000">
                <a:off x="2381" y="2614"/>
                <a:ext cx="181" cy="182"/>
              </a:xfrm>
              <a:custGeom>
                <a:avLst/>
                <a:gdLst>
                  <a:gd name="T0" fmla="*/ 1 w 21600"/>
                  <a:gd name="T1" fmla="*/ 1 h 21600"/>
                  <a:gd name="T2" fmla="*/ 1 w 21600"/>
                  <a:gd name="T3" fmla="*/ 2 h 21600"/>
                  <a:gd name="T4" fmla="*/ 0 w 21600"/>
                  <a:gd name="T5" fmla="*/ 1 h 21600"/>
                  <a:gd name="T6" fmla="*/ 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35 w 21600"/>
                  <a:gd name="T13" fmla="*/ 4510 h 21600"/>
                  <a:gd name="T14" fmla="*/ 17065 w 21600"/>
                  <a:gd name="T15" fmla="*/ 1709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27" name="Text Box 23"/>
            <p:cNvSpPr txBox="1">
              <a:spLocks noChangeArrowheads="1"/>
            </p:cNvSpPr>
            <p:nvPr/>
          </p:nvSpPr>
          <p:spPr bwMode="auto">
            <a:xfrm>
              <a:off x="4274" y="3234"/>
              <a:ext cx="194" cy="1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en-GB" dirty="0" smtClean="0"/>
                <a:t>CPC</a:t>
              </a:r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32440" cy="129043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 eaLnBrk="1" hangingPunct="1">
              <a:defRPr/>
            </a:pPr>
            <a:r>
              <a:rPr lang="en-GB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Motivation :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 Temp CPC </a:t>
            </a: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39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			</a:t>
            </a:r>
            <a:endParaRPr lang="en-US" sz="3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139952" y="2060848"/>
            <a:ext cx="2520244" cy="1368152"/>
            <a:chOff x="4139952" y="2060848"/>
            <a:chExt cx="2520244" cy="1368152"/>
          </a:xfrm>
        </p:grpSpPr>
        <p:sp>
          <p:nvSpPr>
            <p:cNvPr id="52" name="Rectangle 51"/>
            <p:cNvSpPr/>
            <p:nvPr/>
          </p:nvSpPr>
          <p:spPr>
            <a:xfrm>
              <a:off x="4139952" y="2060848"/>
              <a:ext cx="1728192" cy="1368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31"/>
            <p:cNvGrpSpPr>
              <a:grpSpLocks/>
            </p:cNvGrpSpPr>
            <p:nvPr/>
          </p:nvGrpSpPr>
          <p:grpSpPr bwMode="auto">
            <a:xfrm>
              <a:off x="4355943" y="2492890"/>
              <a:ext cx="1152125" cy="663252"/>
              <a:chOff x="3969" y="1298"/>
              <a:chExt cx="362" cy="182"/>
            </a:xfrm>
          </p:grpSpPr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>
                <a:off x="4105" y="1299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33"/>
              <p:cNvSpPr>
                <a:spLocks noChangeArrowheads="1"/>
              </p:cNvSpPr>
              <p:nvPr/>
            </p:nvSpPr>
            <p:spPr bwMode="auto">
              <a:xfrm>
                <a:off x="4286" y="1298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34"/>
              <p:cNvSpPr>
                <a:spLocks noChangeArrowheads="1"/>
              </p:cNvSpPr>
              <p:nvPr/>
            </p:nvSpPr>
            <p:spPr bwMode="auto">
              <a:xfrm>
                <a:off x="4105" y="1435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Oval 35"/>
              <p:cNvSpPr>
                <a:spLocks noChangeArrowheads="1"/>
              </p:cNvSpPr>
              <p:nvPr/>
            </p:nvSpPr>
            <p:spPr bwMode="auto">
              <a:xfrm>
                <a:off x="3969" y="1344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Oval 36"/>
              <p:cNvSpPr>
                <a:spLocks noChangeArrowheads="1"/>
              </p:cNvSpPr>
              <p:nvPr/>
            </p:nvSpPr>
            <p:spPr bwMode="auto">
              <a:xfrm>
                <a:off x="4241" y="1389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5508071" y="2564898"/>
              <a:ext cx="1152125" cy="663252"/>
              <a:chOff x="3969" y="1298"/>
              <a:chExt cx="362" cy="182"/>
            </a:xfrm>
          </p:grpSpPr>
          <p:sp>
            <p:nvSpPr>
              <p:cNvPr id="60" name="Oval 32"/>
              <p:cNvSpPr>
                <a:spLocks noChangeArrowheads="1"/>
              </p:cNvSpPr>
              <p:nvPr/>
            </p:nvSpPr>
            <p:spPr bwMode="auto">
              <a:xfrm>
                <a:off x="4105" y="1299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Oval 33"/>
              <p:cNvSpPr>
                <a:spLocks noChangeArrowheads="1"/>
              </p:cNvSpPr>
              <p:nvPr/>
            </p:nvSpPr>
            <p:spPr bwMode="auto">
              <a:xfrm>
                <a:off x="4286" y="1298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34"/>
              <p:cNvSpPr>
                <a:spLocks noChangeArrowheads="1"/>
              </p:cNvSpPr>
              <p:nvPr/>
            </p:nvSpPr>
            <p:spPr bwMode="auto">
              <a:xfrm>
                <a:off x="4105" y="1435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35"/>
              <p:cNvSpPr>
                <a:spLocks noChangeArrowheads="1"/>
              </p:cNvSpPr>
              <p:nvPr/>
            </p:nvSpPr>
            <p:spPr bwMode="auto">
              <a:xfrm>
                <a:off x="3969" y="1344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36"/>
              <p:cNvSpPr>
                <a:spLocks noChangeArrowheads="1"/>
              </p:cNvSpPr>
              <p:nvPr/>
            </p:nvSpPr>
            <p:spPr bwMode="auto">
              <a:xfrm>
                <a:off x="4241" y="1389"/>
                <a:ext cx="45" cy="45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6" name="Subtitle 2"/>
          <p:cNvSpPr txBox="1">
            <a:spLocks/>
          </p:cNvSpPr>
          <p:nvPr/>
        </p:nvSpPr>
        <p:spPr>
          <a:xfrm>
            <a:off x="6876256" y="3573016"/>
            <a:ext cx="1771303" cy="504056"/>
          </a:xfrm>
          <a:prstGeom prst="rect">
            <a:avLst/>
          </a:prstGeom>
        </p:spPr>
        <p:txBody>
          <a:bodyPr vert="horz" lIns="45720" rIns="45720">
            <a:normAutofit fontScale="85000" lnSpcReduction="10000"/>
          </a:bodyPr>
          <a:lstStyle/>
          <a:p>
            <a:pPr marL="26988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High Temp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4067944" y="3645024"/>
            <a:ext cx="1771303" cy="504056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Cooling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1403648" y="3429000"/>
            <a:ext cx="1800200" cy="720080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26988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150  °C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131840" y="2564904"/>
            <a:ext cx="1080120" cy="591245"/>
            <a:chOff x="3969" y="1298"/>
            <a:chExt cx="362" cy="182"/>
          </a:xfrm>
        </p:grpSpPr>
        <p:sp>
          <p:nvSpPr>
            <p:cNvPr id="12321" name="Oval 32"/>
            <p:cNvSpPr>
              <a:spLocks noChangeArrowheads="1"/>
            </p:cNvSpPr>
            <p:nvPr/>
          </p:nvSpPr>
          <p:spPr bwMode="auto">
            <a:xfrm>
              <a:off x="4105" y="129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Oval 33"/>
            <p:cNvSpPr>
              <a:spLocks noChangeArrowheads="1"/>
            </p:cNvSpPr>
            <p:nvPr/>
          </p:nvSpPr>
          <p:spPr bwMode="auto">
            <a:xfrm>
              <a:off x="4286" y="1298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Oval 34"/>
            <p:cNvSpPr>
              <a:spLocks noChangeArrowheads="1"/>
            </p:cNvSpPr>
            <p:nvPr/>
          </p:nvSpPr>
          <p:spPr bwMode="auto">
            <a:xfrm>
              <a:off x="4105" y="1435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Oval 35"/>
            <p:cNvSpPr>
              <a:spLocks noChangeArrowheads="1"/>
            </p:cNvSpPr>
            <p:nvPr/>
          </p:nvSpPr>
          <p:spPr bwMode="auto">
            <a:xfrm>
              <a:off x="3969" y="1344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Oval 36"/>
            <p:cNvSpPr>
              <a:spLocks noChangeArrowheads="1"/>
            </p:cNvSpPr>
            <p:nvPr/>
          </p:nvSpPr>
          <p:spPr bwMode="auto">
            <a:xfrm>
              <a:off x="4241" y="1389"/>
              <a:ext cx="45" cy="4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Subtitle 2"/>
          <p:cNvSpPr txBox="1">
            <a:spLocks/>
          </p:cNvSpPr>
          <p:nvPr/>
        </p:nvSpPr>
        <p:spPr>
          <a:xfrm>
            <a:off x="1115616" y="4653136"/>
            <a:ext cx="7416824" cy="15121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5720" rIns="45720">
            <a:normAutofit/>
          </a:bodyPr>
          <a:lstStyle/>
          <a:p>
            <a:pPr marL="26988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en-GB" sz="2700" dirty="0" smtClean="0">
                <a:solidFill>
                  <a:srgbClr val="320E04"/>
                </a:solidFill>
                <a:latin typeface="+mn-lt"/>
                <a:cs typeface="+mn-cs"/>
              </a:rPr>
              <a:t>	</a:t>
            </a:r>
            <a:r>
              <a:rPr kumimoji="0" lang="en-GB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could improve/replace</a:t>
            </a:r>
            <a:r>
              <a:rPr kumimoji="0" lang="en-GB" sz="2700" b="0" i="0" u="none" strike="noStrike" kern="1200" cap="none" spc="0" normalizeH="0" noProof="0" dirty="0" smtClean="0">
                <a:ln>
                  <a:noFill/>
                </a:ln>
                <a:solidFill>
                  <a:srgbClr val="320E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regulated  	particles measurement systems </a:t>
            </a: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Chevron 36"/>
          <p:cNvSpPr/>
          <p:nvPr/>
        </p:nvSpPr>
        <p:spPr>
          <a:xfrm>
            <a:off x="1403648" y="4869160"/>
            <a:ext cx="216024" cy="21602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323528" y="0"/>
            <a:ext cx="8496944" cy="6858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314" name="Rectangle 2"/>
          <p:cNvSpPr>
            <a:spLocks noGrp="1"/>
          </p:cNvSpPr>
          <p:nvPr>
            <p:ph type="ctrTitle"/>
          </p:nvPr>
        </p:nvSpPr>
        <p:spPr bwMode="auto">
          <a:xfrm>
            <a:off x="539552" y="0"/>
            <a:ext cx="3888432" cy="86409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u="sng" dirty="0" smtClean="0">
                <a:effectLst/>
              </a:rPr>
              <a:t>Objectives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059832" y="4726885"/>
            <a:ext cx="33123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6" name="Straight Connector 85"/>
          <p:cNvCxnSpPr/>
          <p:nvPr/>
        </p:nvCxnSpPr>
        <p:spPr>
          <a:xfrm>
            <a:off x="3563888" y="4942909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131840" y="4870901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203848" y="5014917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004048" y="4870901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148064" y="4942909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652120" y="4870901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796136" y="5014917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101"/>
          <p:cNvCxnSpPr/>
          <p:nvPr/>
        </p:nvCxnSpPr>
        <p:spPr>
          <a:xfrm rot="16200000" flipV="1">
            <a:off x="4175956" y="4618874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/>
          <p:nvPr/>
        </p:nvCxnSpPr>
        <p:spPr>
          <a:xfrm rot="16200000" flipV="1">
            <a:off x="4896036" y="4618874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/>
          <p:nvPr/>
        </p:nvCxnSpPr>
        <p:spPr>
          <a:xfrm rot="16200000" flipV="1">
            <a:off x="3455876" y="4618874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/>
          <p:nvPr/>
        </p:nvCxnSpPr>
        <p:spPr>
          <a:xfrm rot="16200000" flipV="1">
            <a:off x="5616116" y="4618874"/>
            <a:ext cx="360040" cy="144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rot="10800000">
            <a:off x="6516216" y="4582869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" name="Group 64"/>
          <p:cNvGrpSpPr/>
          <p:nvPr/>
        </p:nvGrpSpPr>
        <p:grpSpPr>
          <a:xfrm>
            <a:off x="1979712" y="2566645"/>
            <a:ext cx="4714428" cy="2808312"/>
            <a:chOff x="2593876" y="2348880"/>
            <a:chExt cx="4714428" cy="2808312"/>
          </a:xfrm>
        </p:grpSpPr>
        <p:sp>
          <p:nvSpPr>
            <p:cNvPr id="47" name="Rectangle 46"/>
            <p:cNvSpPr/>
            <p:nvPr/>
          </p:nvSpPr>
          <p:spPr>
            <a:xfrm>
              <a:off x="2699792" y="2348880"/>
              <a:ext cx="255578" cy="156360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722103" y="2348880"/>
              <a:ext cx="255578" cy="14984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722103" y="3933056"/>
              <a:ext cx="3586201" cy="30174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L-Shape 58"/>
            <p:cNvSpPr/>
            <p:nvPr/>
          </p:nvSpPr>
          <p:spPr>
            <a:xfrm>
              <a:off x="2593876" y="3933056"/>
              <a:ext cx="1114028" cy="1224136"/>
            </a:xfrm>
            <a:prstGeom prst="corner">
              <a:avLst>
                <a:gd name="adj1" fmla="val 58277"/>
                <a:gd name="adj2" fmla="val 32904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L-Shape 63"/>
            <p:cNvSpPr/>
            <p:nvPr/>
          </p:nvSpPr>
          <p:spPr>
            <a:xfrm flipH="1">
              <a:off x="3707904" y="4509120"/>
              <a:ext cx="3600400" cy="648072"/>
            </a:xfrm>
            <a:prstGeom prst="corner">
              <a:avLst>
                <a:gd name="adj1" fmla="val 48950"/>
                <a:gd name="adj2" fmla="val 5349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0" name="Rectangle 129"/>
          <p:cNvSpPr/>
          <p:nvPr/>
        </p:nvSpPr>
        <p:spPr>
          <a:xfrm>
            <a:off x="3131840" y="4078813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Rectangle 130"/>
          <p:cNvSpPr/>
          <p:nvPr/>
        </p:nvSpPr>
        <p:spPr>
          <a:xfrm>
            <a:off x="2051720" y="4078813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 Box 37"/>
          <p:cNvSpPr txBox="1">
            <a:spLocks noChangeArrowheads="1"/>
          </p:cNvSpPr>
          <p:nvPr/>
        </p:nvSpPr>
        <p:spPr bwMode="auto">
          <a:xfrm>
            <a:off x="1806660" y="2420888"/>
            <a:ext cx="677108" cy="152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Condenser</a:t>
            </a:r>
            <a:endParaRPr lang="en-GB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9" name="Text Box 37"/>
          <p:cNvSpPr txBox="1">
            <a:spLocks noChangeArrowheads="1"/>
          </p:cNvSpPr>
          <p:nvPr/>
        </p:nvSpPr>
        <p:spPr bwMode="auto">
          <a:xfrm>
            <a:off x="3923928" y="5013176"/>
            <a:ext cx="1210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 smtClean="0"/>
              <a:t>Saturator</a:t>
            </a:r>
          </a:p>
        </p:txBody>
      </p:sp>
      <p:sp>
        <p:nvSpPr>
          <p:cNvPr id="46" name="L-Shape 45"/>
          <p:cNvSpPr/>
          <p:nvPr/>
        </p:nvSpPr>
        <p:spPr>
          <a:xfrm flipH="1">
            <a:off x="1403648" y="4150821"/>
            <a:ext cx="1368152" cy="1512168"/>
          </a:xfrm>
          <a:prstGeom prst="corner">
            <a:avLst>
              <a:gd name="adj1" fmla="val 9215"/>
              <a:gd name="adj2" fmla="val 921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 Box 37"/>
          <p:cNvSpPr txBox="1">
            <a:spLocks noChangeArrowheads="1"/>
          </p:cNvSpPr>
          <p:nvPr/>
        </p:nvSpPr>
        <p:spPr bwMode="auto">
          <a:xfrm>
            <a:off x="539552" y="5807005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Exhaust particles 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539552" y="1342509"/>
            <a:ext cx="3888432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178"/>
          <p:cNvGrpSpPr/>
          <p:nvPr/>
        </p:nvGrpSpPr>
        <p:grpSpPr>
          <a:xfrm>
            <a:off x="1043608" y="1630541"/>
            <a:ext cx="3168352" cy="720080"/>
            <a:chOff x="1475656" y="1340768"/>
            <a:chExt cx="3168352" cy="720080"/>
          </a:xfrm>
        </p:grpSpPr>
        <p:sp>
          <p:nvSpPr>
            <p:cNvPr id="13343" name="AutoShape 40"/>
            <p:cNvSpPr>
              <a:spLocks noChangeArrowheads="1"/>
            </p:cNvSpPr>
            <p:nvPr/>
          </p:nvSpPr>
          <p:spPr bwMode="auto">
            <a:xfrm rot="16200000">
              <a:off x="4211960" y="1556792"/>
              <a:ext cx="576064" cy="288032"/>
            </a:xfrm>
            <a:custGeom>
              <a:avLst/>
              <a:gdLst>
                <a:gd name="T0" fmla="*/ 7553001 w 21600"/>
                <a:gd name="T1" fmla="*/ 4316001 h 21600"/>
                <a:gd name="T2" fmla="*/ 4316001 w 21600"/>
                <a:gd name="T3" fmla="*/ 8632001 h 21600"/>
                <a:gd name="T4" fmla="*/ 1079000 w 21600"/>
                <a:gd name="T5" fmla="*/ 4316001 h 21600"/>
                <a:gd name="T6" fmla="*/ 431600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Flowchart: Delay 59"/>
            <p:cNvSpPr/>
            <p:nvPr/>
          </p:nvSpPr>
          <p:spPr>
            <a:xfrm>
              <a:off x="3923928" y="1340768"/>
              <a:ext cx="216024" cy="720080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" name="Group 81"/>
            <p:cNvGrpSpPr/>
            <p:nvPr/>
          </p:nvGrpSpPr>
          <p:grpSpPr>
            <a:xfrm>
              <a:off x="1475656" y="1340768"/>
              <a:ext cx="2448272" cy="720080"/>
              <a:chOff x="1691680" y="1368152"/>
              <a:chExt cx="2448272" cy="720080"/>
            </a:xfrm>
          </p:grpSpPr>
          <p:sp>
            <p:nvSpPr>
              <p:cNvPr id="13339" name="AutoShape 36"/>
              <p:cNvSpPr>
                <a:spLocks noChangeArrowheads="1"/>
              </p:cNvSpPr>
              <p:nvPr/>
            </p:nvSpPr>
            <p:spPr bwMode="auto">
              <a:xfrm rot="5400000">
                <a:off x="1475482" y="1584350"/>
                <a:ext cx="647825" cy="215429"/>
              </a:xfrm>
              <a:custGeom>
                <a:avLst/>
                <a:gdLst>
                  <a:gd name="T0" fmla="*/ 7553001 w 21600"/>
                  <a:gd name="T1" fmla="*/ 4316001 h 21600"/>
                  <a:gd name="T2" fmla="*/ 4316001 w 21600"/>
                  <a:gd name="T3" fmla="*/ 8632001 h 21600"/>
                  <a:gd name="T4" fmla="*/ 1079000 w 21600"/>
                  <a:gd name="T5" fmla="*/ 4316001 h 21600"/>
                  <a:gd name="T6" fmla="*/ 4316001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" name="Moon 44"/>
              <p:cNvSpPr/>
              <p:nvPr/>
            </p:nvSpPr>
            <p:spPr>
              <a:xfrm flipH="1">
                <a:off x="3792612" y="1562968"/>
                <a:ext cx="216024" cy="288032"/>
              </a:xfrm>
              <a:prstGeom prst="moon">
                <a:avLst/>
              </a:prstGeom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1" name="Flowchart: Delay 60"/>
              <p:cNvSpPr/>
              <p:nvPr/>
            </p:nvSpPr>
            <p:spPr>
              <a:xfrm>
                <a:off x="2483768" y="1368152"/>
                <a:ext cx="216024" cy="720080"/>
              </a:xfrm>
              <a:prstGeom prst="flowChartDelay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3" name="Flowchart: Delay 62"/>
              <p:cNvSpPr/>
              <p:nvPr/>
            </p:nvSpPr>
            <p:spPr>
              <a:xfrm flipH="1">
                <a:off x="2195736" y="1368152"/>
                <a:ext cx="216024" cy="720080"/>
              </a:xfrm>
              <a:prstGeom prst="flowChartDelay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flipV="1">
                <a:off x="1907704" y="1512168"/>
                <a:ext cx="288032" cy="7200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1907704" y="1800200"/>
                <a:ext cx="288032" cy="72008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195736" y="1512168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2195736" y="1872208"/>
                <a:ext cx="43204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2627784" y="1512168"/>
                <a:ext cx="720080" cy="216024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2627784" y="1728192"/>
                <a:ext cx="720080" cy="144017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3491880" y="1440160"/>
                <a:ext cx="648072" cy="21602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491880" y="1726451"/>
                <a:ext cx="648072" cy="216024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4" name="Rectangle 183"/>
          <p:cNvSpPr/>
          <p:nvPr/>
        </p:nvSpPr>
        <p:spPr>
          <a:xfrm>
            <a:off x="3131840" y="2494637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5" name="Rectangle 184"/>
          <p:cNvSpPr/>
          <p:nvPr/>
        </p:nvSpPr>
        <p:spPr>
          <a:xfrm>
            <a:off x="2051720" y="2494637"/>
            <a:ext cx="288032" cy="72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" name="Flowchart: Connector 204"/>
          <p:cNvSpPr/>
          <p:nvPr/>
        </p:nvSpPr>
        <p:spPr>
          <a:xfrm>
            <a:off x="2627784" y="3286725"/>
            <a:ext cx="216024" cy="216024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8" name="Flowchart: Connector 207"/>
          <p:cNvSpPr/>
          <p:nvPr/>
        </p:nvSpPr>
        <p:spPr>
          <a:xfrm>
            <a:off x="2627784" y="3934797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9" name="Flowchart: Connector 208"/>
          <p:cNvSpPr/>
          <p:nvPr/>
        </p:nvSpPr>
        <p:spPr>
          <a:xfrm>
            <a:off x="611560" y="5446965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Flowchart: Connector 209"/>
          <p:cNvSpPr/>
          <p:nvPr/>
        </p:nvSpPr>
        <p:spPr>
          <a:xfrm>
            <a:off x="2051720" y="5552881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Flowchart: Connector 210"/>
          <p:cNvSpPr/>
          <p:nvPr/>
        </p:nvSpPr>
        <p:spPr>
          <a:xfrm>
            <a:off x="1043608" y="5662989"/>
            <a:ext cx="72008" cy="72008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2" name="Straight Arrow Connector 211"/>
          <p:cNvCxnSpPr/>
          <p:nvPr/>
        </p:nvCxnSpPr>
        <p:spPr>
          <a:xfrm flipV="1">
            <a:off x="827584" y="5590981"/>
            <a:ext cx="5040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5" name="Flowchart: Connector 214"/>
          <p:cNvSpPr/>
          <p:nvPr/>
        </p:nvSpPr>
        <p:spPr>
          <a:xfrm>
            <a:off x="1115616" y="5374957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6" name="Flowchart: Connector 215"/>
          <p:cNvSpPr/>
          <p:nvPr/>
        </p:nvSpPr>
        <p:spPr>
          <a:xfrm>
            <a:off x="2627784" y="5302949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7" name="Flowchart: Connector 216"/>
          <p:cNvSpPr/>
          <p:nvPr/>
        </p:nvSpPr>
        <p:spPr>
          <a:xfrm>
            <a:off x="2627784" y="4582869"/>
            <a:ext cx="144016" cy="144016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Arrow Connector 105"/>
          <p:cNvCxnSpPr/>
          <p:nvPr/>
        </p:nvCxnSpPr>
        <p:spPr>
          <a:xfrm rot="16200000" flipH="1">
            <a:off x="2771800" y="2062589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5400000" flipH="1" flipV="1">
            <a:off x="2735796" y="1522529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rot="16200000" flipV="1">
            <a:off x="2339752" y="1558533"/>
            <a:ext cx="36004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5400000">
            <a:off x="2375756" y="2098593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0" name="Flowchart: Connector 119"/>
          <p:cNvSpPr/>
          <p:nvPr/>
        </p:nvSpPr>
        <p:spPr>
          <a:xfrm>
            <a:off x="2555776" y="2566645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1" name="Flowchart: Connector 120"/>
          <p:cNvSpPr/>
          <p:nvPr/>
        </p:nvSpPr>
        <p:spPr>
          <a:xfrm>
            <a:off x="2555776" y="1846565"/>
            <a:ext cx="288032" cy="288032"/>
          </a:xfrm>
          <a:prstGeom prst="flowChart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3491880" y="1702549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3491880" y="1990581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Rectangle 2"/>
          <p:cNvSpPr txBox="1">
            <a:spLocks/>
          </p:cNvSpPr>
          <p:nvPr/>
        </p:nvSpPr>
        <p:spPr bwMode="auto">
          <a:xfrm>
            <a:off x="4644008" y="260648"/>
            <a:ext cx="3456384" cy="72008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Theoretical model 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" name="Rectangle 2"/>
          <p:cNvSpPr txBox="1">
            <a:spLocks/>
          </p:cNvSpPr>
          <p:nvPr/>
        </p:nvSpPr>
        <p:spPr bwMode="auto">
          <a:xfrm>
            <a:off x="4716016" y="2924944"/>
            <a:ext cx="3744416" cy="7920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Fast time response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9" name="Rectangle 2"/>
          <p:cNvSpPr txBox="1">
            <a:spLocks/>
          </p:cNvSpPr>
          <p:nvPr/>
        </p:nvSpPr>
        <p:spPr bwMode="auto">
          <a:xfrm>
            <a:off x="4644008" y="1196752"/>
            <a:ext cx="3960440" cy="93610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Design &amp; Build </a:t>
            </a:r>
            <a:r>
              <a:rPr lang="en-GB" sz="28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low-temp </a:t>
            </a:r>
            <a:r>
              <a:rPr lang="en-GB" sz="2800" b="1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Butanol</a:t>
            </a:r>
            <a:r>
              <a:rPr lang="en-GB" sz="28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CPC 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" name="Rectangle 2"/>
          <p:cNvSpPr txBox="1">
            <a:spLocks/>
          </p:cNvSpPr>
          <p:nvPr/>
        </p:nvSpPr>
        <p:spPr bwMode="auto">
          <a:xfrm>
            <a:off x="4716016" y="2204864"/>
            <a:ext cx="3960440" cy="648072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High-Temp CPC 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3779912" y="4581128"/>
            <a:ext cx="1512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 smtClean="0"/>
              <a:t>~ 200 °C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68" grpId="0"/>
      <p:bldP spid="69" grpId="0"/>
      <p:bldP spid="71" grpId="0"/>
      <p:bldP spid="7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3540</TotalTime>
  <Words>446</Words>
  <Application>Microsoft Office PowerPoint</Application>
  <PresentationFormat>On-screen Show (4:3)</PresentationFormat>
  <Paragraphs>193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High Temperature  Condensation Particle Counter  (CPC) </vt:lpstr>
      <vt:lpstr>Outline</vt:lpstr>
      <vt:lpstr>Airborne Particles</vt:lpstr>
      <vt:lpstr>Condensation Particle Counter</vt:lpstr>
      <vt:lpstr>Typical CPC</vt:lpstr>
      <vt:lpstr>Typical CPC</vt:lpstr>
      <vt:lpstr>CPC : Limitations      </vt:lpstr>
      <vt:lpstr>Motivation : High Temp CPC      </vt:lpstr>
      <vt:lpstr>Objectives</vt:lpstr>
      <vt:lpstr>Modelling</vt:lpstr>
      <vt:lpstr>Particles growth Activation</vt:lpstr>
      <vt:lpstr>Choice of Liquid</vt:lpstr>
      <vt:lpstr>Saturation ratio</vt:lpstr>
      <vt:lpstr>Into Practice : Low-Temp Butanol CPC</vt:lpstr>
      <vt:lpstr>Transient Measurement</vt:lpstr>
      <vt:lpstr>Conclusions</vt:lpstr>
      <vt:lpstr>THANK YOU  </vt:lpstr>
      <vt:lpstr>THANK YOU  </vt:lpstr>
      <vt:lpstr>Condensation - Nucleation Theory</vt:lpstr>
      <vt:lpstr>Slide 20</vt:lpstr>
      <vt:lpstr>Particle size that can be activitated</vt:lpstr>
      <vt:lpstr>Importance</vt:lpstr>
      <vt:lpstr>Modelling</vt:lpstr>
    </vt:vector>
  </TitlesOfParts>
  <Company>St John's College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Presentation 1:   Condensation Particle Counter</dc:title>
  <dc:creator>Kanchit Rongchai</dc:creator>
  <cp:lastModifiedBy>Kanchit Rongchai</cp:lastModifiedBy>
  <cp:revision>203</cp:revision>
  <dcterms:created xsi:type="dcterms:W3CDTF">2010-02-08T22:36:20Z</dcterms:created>
  <dcterms:modified xsi:type="dcterms:W3CDTF">2011-07-21T07:03:43Z</dcterms:modified>
</cp:coreProperties>
</file>