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62" r:id="rId4"/>
    <p:sldId id="259" r:id="rId5"/>
    <p:sldId id="261" r:id="rId6"/>
    <p:sldId id="273" r:id="rId7"/>
    <p:sldId id="264" r:id="rId8"/>
    <p:sldId id="265" r:id="rId9"/>
    <p:sldId id="267" r:id="rId10"/>
    <p:sldId id="274" r:id="rId11"/>
    <p:sldId id="275" r:id="rId12"/>
    <p:sldId id="269" r:id="rId13"/>
    <p:sldId id="270" r:id="rId14"/>
    <p:sldId id="266" r:id="rId15"/>
    <p:sldId id="272" r:id="rId16"/>
    <p:sldId id="27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1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D8B4-E972-8F41-BEFF-F30FD0A76181}" type="datetimeFigureOut">
              <a:rPr lang="en-US" smtClean="0"/>
              <a:t>7/20/11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1CD94-67DC-484C-BC23-0A7AE1836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rous_media" TargetMode="External"/><Relationship Id="rId4" Type="http://schemas.openxmlformats.org/officeDocument/2006/relationships/hyperlink" Target="http://en.wikipedia.org/wiki/Rock_(geology)" TargetMode="External"/><Relationship Id="rId5" Type="http://schemas.openxmlformats.org/officeDocument/2006/relationships/hyperlink" Target="http://en.wikipedia.org/wiki/Multiphase_flo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my name</a:t>
            </a:r>
            <a:r>
              <a:rPr lang="en-US" baseline="0" dirty="0" smtClean="0"/>
              <a:t> is Michael Youtsos and today I want to talk to you about injecting hot CO2 into underground reservoirs and how by doing that we can extract what’s known as Shale 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THERE”S A</a:t>
            </a:r>
            <a:r>
              <a:rPr lang="en-US" baseline="0" dirty="0" smtClean="0"/>
              <a:t> LOT TO UNDERSTAND FROM PLOTTING THESE TWO NON DIMENSIONAL VARIABLES AGAINST A NON DIMENSION COORDINATE ETA, WHICH MOVES WITH THE THERMAL WAVE</a:t>
            </a:r>
          </a:p>
          <a:p>
            <a:r>
              <a:rPr lang="en-US" baseline="0" dirty="0" smtClean="0"/>
              <a:t>    THERMAL AND REACTION FRONT ARE FOLLOWING EACH OTHER VERY CLOSELY  -  THERMAL WAVE SPEED IS NOT AFFECTED DOWNSTREAM, STAYS WITHIN REACTION 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</a:t>
            </a:r>
            <a:r>
              <a:rPr lang="en-US" baseline="0" dirty="0" smtClean="0"/>
              <a:t> WHEN UP THE TEMP?? BETTER WAVE, TOO MUCH DECOMP</a:t>
            </a:r>
          </a:p>
          <a:p>
            <a:r>
              <a:rPr lang="en-US" baseline="0" dirty="0" smtClean="0"/>
              <a:t>TOO LOW A TEMP, and NO DECOM</a:t>
            </a:r>
          </a:p>
          <a:p>
            <a:r>
              <a:rPr lang="en-US" baseline="0" dirty="0" smtClean="0"/>
              <a:t>EFFICIENCY GRAPHS TELL THAT STORY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8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OTHER SIDE OF THINGS</a:t>
            </a:r>
          </a:p>
          <a:p>
            <a:r>
              <a:rPr lang="en-US" baseline="0" dirty="0" smtClean="0"/>
              <a:t>BUT, AS THIS GRAPH SHOWS, IT WONT OFFSET THE EXTRA AMOUNT OF ENERGY THAT YOU WILL HAVE TO PUMP 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FINALLY, here we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ability of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porous material (often,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rock or unconsolidated material) to allow fluids to pass through it.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multiphase flow 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porous media,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relative permeability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of a phase is a dimensionless measure of the effective permeability of that phase. It is the ratio of the effective permeability of that phase to the absolute permeability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FIRST I WOUL HAVE TO TELL YOU THAT SHALE ROCK,</a:t>
            </a:r>
            <a:r>
              <a:rPr lang="en-US" baseline="0" dirty="0" smtClean="0"/>
              <a:t> WHICH STORES SHALE GAS BTW,  . . .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how does </a:t>
            </a:r>
            <a:r>
              <a:rPr lang="en-US" dirty="0" err="1" smtClean="0"/>
              <a:t>Kerogen</a:t>
            </a:r>
            <a:r>
              <a:rPr lang="en-US" dirty="0" smtClean="0"/>
              <a:t> becom</a:t>
            </a:r>
            <a:r>
              <a:rPr lang="en-US" baseline="0" dirty="0" smtClean="0"/>
              <a:t>e </a:t>
            </a:r>
            <a:r>
              <a:rPr lang="en-US" baseline="0" dirty="0" err="1" smtClean="0"/>
              <a:t>oiL</a:t>
            </a:r>
            <a:r>
              <a:rPr lang="en-US" baseline="0" dirty="0" smtClean="0"/>
              <a:t>? </a:t>
            </a:r>
            <a:r>
              <a:rPr lang="en-US" dirty="0" smtClean="0"/>
              <a:t>There</a:t>
            </a:r>
            <a:r>
              <a:rPr lang="en-US" baseline="0" dirty="0" smtClean="0"/>
              <a:t> is no one agreed upon mechanism!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2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what are we trying to contribute with this research?</a:t>
            </a:r>
          </a:p>
          <a:p>
            <a:r>
              <a:rPr lang="en-US" baseline="0" dirty="0" smtClean="0"/>
              <a:t>And the reason we are trying to do that is . . . Current </a:t>
            </a:r>
            <a:r>
              <a:rPr lang="en-US" baseline="0" dirty="0" err="1" smtClean="0"/>
              <a:t>inneficies</a:t>
            </a:r>
            <a:r>
              <a:rPr lang="en-US" baseline="0" dirty="0" smtClean="0"/>
              <a:t> are mostly due to conduction heating: takes to long, wastes energy due to it’s thermal wave’s long tail and therefore v.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 costly also!!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8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how to physically</a:t>
            </a:r>
            <a:r>
              <a:rPr lang="en-US" baseline="0" dirty="0" smtClean="0"/>
              <a:t> describe these underground processes?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 consider that these phases exist together on a microscopic grain level underground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Heat transfer rate on a grain level is so fast that we can assume that we have one energy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5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this is what our problem now looks like</a:t>
            </a:r>
          </a:p>
          <a:p>
            <a:r>
              <a:rPr lang="en-US" dirty="0" smtClean="0"/>
              <a:t>A 1D grid, discretized in cylindrical</a:t>
            </a:r>
            <a:r>
              <a:rPr lang="en-US" baseline="0" dirty="0" smtClean="0"/>
              <a:t> coordinates</a:t>
            </a:r>
          </a:p>
          <a:p>
            <a:r>
              <a:rPr lang="en-US" baseline="0" dirty="0" smtClean="0"/>
              <a:t>Medium richness about 500 m </a:t>
            </a:r>
            <a:r>
              <a:rPr lang="en-US" baseline="0" dirty="0" err="1" smtClean="0"/>
              <a:t>undergroun</a:t>
            </a:r>
            <a:r>
              <a:rPr lang="en-US" baseline="0" dirty="0" smtClean="0"/>
              <a:t>!  ---</a:t>
            </a:r>
            <a:r>
              <a:rPr lang="en-US" baseline="0" dirty="0" smtClean="0">
                <a:sym typeface="Wingdings"/>
              </a:rPr>
              <a:t> B/C;s and IC’s are our base case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take our discretized PDES, which we have discretized as below,</a:t>
            </a:r>
            <a:r>
              <a:rPr lang="en-US" baseline="0" dirty="0" smtClean="0"/>
              <a:t> and feed them to the ODE solver DVODPK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INTERESTING STUFF IS OVER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1CD94-67DC-484C-BC23-0A7AE18367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July 20,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July 20,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133" y="1371600"/>
            <a:ext cx="7848600" cy="19272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Shale oil extraction and CO2</a:t>
            </a:r>
            <a:br>
              <a:rPr lang="en-US" sz="3200" dirty="0"/>
            </a:br>
            <a:r>
              <a:rPr lang="en-US" sz="3200" dirty="0" smtClean="0"/>
              <a:t>sequestration </a:t>
            </a:r>
            <a:r>
              <a:rPr lang="en-US" sz="3200" dirty="0"/>
              <a:t>by a novel method</a:t>
            </a:r>
            <a:br>
              <a:rPr lang="en-US" sz="3200" dirty="0"/>
            </a:br>
            <a:r>
              <a:rPr lang="en-US" sz="3200" dirty="0"/>
              <a:t>of hot gas injection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351631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Michael Youtsos – Energy Group</a:t>
            </a:r>
          </a:p>
          <a:p>
            <a:r>
              <a:rPr lang="en-US" dirty="0" smtClean="0"/>
              <a:t>Cambridge University Engineering </a:t>
            </a:r>
            <a:r>
              <a:rPr lang="en-US" dirty="0" smtClean="0"/>
              <a:t>Department</a:t>
            </a:r>
          </a:p>
          <a:p>
            <a:endParaRPr lang="en-US" dirty="0"/>
          </a:p>
          <a:p>
            <a:r>
              <a:rPr lang="en-US" dirty="0" smtClean="0"/>
              <a:t>Supervisor: Prof. </a:t>
            </a:r>
            <a:r>
              <a:rPr lang="en-US" dirty="0" err="1" smtClean="0"/>
              <a:t>Nondas</a:t>
            </a:r>
            <a:r>
              <a:rPr lang="en-US" dirty="0" smtClean="0"/>
              <a:t> </a:t>
            </a:r>
            <a:r>
              <a:rPr lang="en-US" dirty="0" err="1" smtClean="0"/>
              <a:t>Mastorakos</a:t>
            </a:r>
            <a:endParaRPr lang="en-US" dirty="0"/>
          </a:p>
        </p:txBody>
      </p:sp>
      <p:pic>
        <p:nvPicPr>
          <p:cNvPr id="4" name="Picture 3" descr="ca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3" y="748508"/>
            <a:ext cx="3019182" cy="7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20 days of heating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emp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1907249"/>
            <a:ext cx="4828423" cy="362534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599" y="5497386"/>
            <a:ext cx="8239103" cy="1152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Steep thermal </a:t>
            </a:r>
            <a:r>
              <a:rPr lang="en-US" dirty="0" smtClean="0"/>
              <a:t>profiles for gas injection (</a:t>
            </a:r>
            <a:r>
              <a:rPr lang="en-US" b="1" dirty="0" smtClean="0"/>
              <a:t>LEFT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Long thermal tails for conduction (</a:t>
            </a:r>
            <a:r>
              <a:rPr lang="en-US" b="1" dirty="0" smtClean="0"/>
              <a:t>RIGHT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 descr="tem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98" y="1907249"/>
            <a:ext cx="4828423" cy="36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</a:t>
            </a:r>
            <a:r>
              <a:rPr lang="en-US" dirty="0"/>
              <a:t>20 days of heating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4" y="1600200"/>
            <a:ext cx="8948853" cy="537908"/>
          </a:xfrm>
        </p:spPr>
        <p:txBody>
          <a:bodyPr>
            <a:normAutofit/>
          </a:bodyPr>
          <a:lstStyle/>
          <a:p>
            <a:r>
              <a:rPr lang="en-US" dirty="0" smtClean="0"/>
              <a:t>Non dimensional flux of oil (</a:t>
            </a:r>
            <a:r>
              <a:rPr lang="en-US" b="1" dirty="0" smtClean="0"/>
              <a:t>LEFT</a:t>
            </a:r>
            <a:r>
              <a:rPr lang="en-US" dirty="0" smtClean="0"/>
              <a:t>) peaks at thermal wave front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normP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108"/>
            <a:ext cx="4603091" cy="3781639"/>
          </a:xfrm>
          <a:prstGeom prst="rect">
            <a:avLst/>
          </a:prstGeom>
        </p:spPr>
      </p:pic>
      <p:pic>
        <p:nvPicPr>
          <p:cNvPr id="6" name="Picture 5" descr="normV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88" y="2138108"/>
            <a:ext cx="4713059" cy="370543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8664" y="5955666"/>
            <a:ext cx="8558136" cy="90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[ Thermal wave speed ] / [ Fluid speed ] (</a:t>
            </a:r>
            <a:r>
              <a:rPr lang="en-US" b="1" dirty="0" smtClean="0"/>
              <a:t>RIGHT</a:t>
            </a:r>
            <a:r>
              <a:rPr lang="en-US" dirty="0" smtClean="0"/>
              <a:t>) minimum follows reaction / thermal front 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3528"/>
          </a:xfrm>
        </p:spPr>
        <p:txBody>
          <a:bodyPr/>
          <a:lstStyle/>
          <a:p>
            <a:r>
              <a:rPr lang="en-US" dirty="0" smtClean="0"/>
              <a:t>Very high temperatures form </a:t>
            </a:r>
            <a:r>
              <a:rPr lang="en-US" b="1" dirty="0" smtClean="0"/>
              <a:t>strong convective wave</a:t>
            </a:r>
            <a:endParaRPr lang="en-US" b="1" dirty="0"/>
          </a:p>
        </p:txBody>
      </p:sp>
      <p:pic>
        <p:nvPicPr>
          <p:cNvPr id="4" name="Picture 3" descr="tem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54" y="2317588"/>
            <a:ext cx="4413578" cy="3390021"/>
          </a:xfrm>
          <a:prstGeom prst="rect">
            <a:avLst/>
          </a:prstGeom>
        </p:spPr>
      </p:pic>
      <p:pic>
        <p:nvPicPr>
          <p:cNvPr id="6" name="Picture 5" descr="efficiency2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9" y="2153728"/>
            <a:ext cx="4770199" cy="36963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9395" y="5850086"/>
            <a:ext cx="8229600" cy="55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Lead to rapid </a:t>
            </a:r>
            <a:r>
              <a:rPr lang="en-US" b="1" dirty="0" smtClean="0"/>
              <a:t>heavy oil decomposition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83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iciency2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3" y="2312254"/>
            <a:ext cx="6037074" cy="4532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pressures </a:t>
            </a:r>
            <a:r>
              <a:rPr lang="en-US" dirty="0" smtClean="0"/>
              <a:t>lead to </a:t>
            </a:r>
            <a:r>
              <a:rPr lang="en-US" b="1" dirty="0" smtClean="0"/>
              <a:t>quick extraction </a:t>
            </a:r>
            <a:r>
              <a:rPr lang="en-US" dirty="0" smtClean="0"/>
              <a:t>of oil but require </a:t>
            </a:r>
            <a:r>
              <a:rPr lang="en-US" b="1" dirty="0" smtClean="0"/>
              <a:t>high energy injection </a:t>
            </a:r>
            <a:r>
              <a:rPr lang="en-US" dirty="0" smtClean="0"/>
              <a:t>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conduction vs. Gas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5" y="1600200"/>
            <a:ext cx="9054355" cy="4876800"/>
          </a:xfrm>
        </p:spPr>
        <p:txBody>
          <a:bodyPr/>
          <a:lstStyle/>
          <a:p>
            <a:r>
              <a:rPr lang="en-US" dirty="0" smtClean="0"/>
              <a:t>Efficiency graph: injection is </a:t>
            </a:r>
            <a:r>
              <a:rPr lang="en-US" b="1" dirty="0" smtClean="0"/>
              <a:t>more </a:t>
            </a:r>
            <a:r>
              <a:rPr lang="en-US" b="1" dirty="0" smtClean="0"/>
              <a:t>efficient (EROI 6:1)</a:t>
            </a:r>
            <a:r>
              <a:rPr lang="en-US" dirty="0" smtClean="0"/>
              <a:t>, extracts oil quicker.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ff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3" y="2432659"/>
            <a:ext cx="7112299" cy="42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Performing a more detailed </a:t>
            </a:r>
            <a:r>
              <a:rPr lang="en-US" b="1" dirty="0" smtClean="0"/>
              <a:t>Sensitivity Analysis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b="1" dirty="0" smtClean="0"/>
              <a:t>Lattice Boltzmann </a:t>
            </a:r>
            <a:r>
              <a:rPr lang="en-US" dirty="0" smtClean="0"/>
              <a:t>method to explore interaction of shale products on a molecular level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b="1" dirty="0" smtClean="0"/>
              <a:t>In </a:t>
            </a:r>
            <a:r>
              <a:rPr lang="en-US" b="1" dirty="0" smtClean="0"/>
              <a:t>situ </a:t>
            </a:r>
            <a:r>
              <a:rPr lang="en-US" b="1" dirty="0" smtClean="0"/>
              <a:t>combustion </a:t>
            </a:r>
            <a:r>
              <a:rPr lang="en-US" dirty="0" smtClean="0"/>
              <a:t>of organic solid residue </a:t>
            </a:r>
            <a:r>
              <a:rPr lang="en-US" dirty="0" smtClean="0"/>
              <a:t>to produce CO2 for heating other deposits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very much!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4786"/>
            <a:ext cx="8229600" cy="24310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Burnham and Braun (1991)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Chen et al. (2006)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Fan et al. (2009)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White et al. (2010)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Woods &amp; </a:t>
            </a:r>
            <a:r>
              <a:rPr lang="en-US" dirty="0" err="1"/>
              <a:t>Jupp</a:t>
            </a:r>
            <a:r>
              <a:rPr lang="en-US" dirty="0"/>
              <a:t> (2003)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0585" y="3299704"/>
            <a:ext cx="247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Bibliography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14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Closure </a:t>
            </a:r>
            <a:r>
              <a:rPr lang="en-US" dirty="0" smtClean="0"/>
              <a:t>Models </a:t>
            </a:r>
            <a:r>
              <a:rPr lang="en-US" sz="2400" dirty="0" smtClean="0"/>
              <a:t>[White et al. (2010), Chen et al. (2006)]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b="1" dirty="0" smtClean="0"/>
              <a:t>Permeability </a:t>
            </a:r>
            <a:r>
              <a:rPr lang="en-US" dirty="0" smtClean="0"/>
              <a:t>=  function( pore pressure, solid content )</a:t>
            </a:r>
          </a:p>
          <a:p>
            <a:r>
              <a:rPr lang="en-US" b="1" dirty="0" smtClean="0"/>
              <a:t>Porosity </a:t>
            </a:r>
            <a:r>
              <a:rPr lang="en-US" dirty="0" smtClean="0"/>
              <a:t>= function( pore pressure )</a:t>
            </a:r>
          </a:p>
          <a:p>
            <a:r>
              <a:rPr lang="en-US" b="1" dirty="0" smtClean="0"/>
              <a:t>Relative permeability </a:t>
            </a:r>
            <a:r>
              <a:rPr lang="en-US" dirty="0" smtClean="0"/>
              <a:t>= function ( volume saturation of oil)</a:t>
            </a:r>
          </a:p>
          <a:p>
            <a:endParaRPr lang="en-US" dirty="0"/>
          </a:p>
        </p:txBody>
      </p:sp>
      <p:pic>
        <p:nvPicPr>
          <p:cNvPr id="9" name="Picture 8" descr="pore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46" y="3247784"/>
            <a:ext cx="4591188" cy="33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1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Shale 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9292" cy="1219064"/>
          </a:xfrm>
        </p:spPr>
        <p:txBody>
          <a:bodyPr>
            <a:normAutofit/>
          </a:bodyPr>
          <a:lstStyle/>
          <a:p>
            <a:r>
              <a:rPr lang="en-US" dirty="0" smtClean="0"/>
              <a:t>Shale rock contains </a:t>
            </a:r>
            <a:r>
              <a:rPr lang="en-US" dirty="0" smtClean="0"/>
              <a:t>organic material called </a:t>
            </a:r>
            <a:r>
              <a:rPr lang="en-US" b="1" dirty="0" err="1" smtClean="0"/>
              <a:t>Kerogen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When you heat it, </a:t>
            </a:r>
            <a:r>
              <a:rPr lang="en-US" dirty="0" err="1" smtClean="0"/>
              <a:t>Kerogen</a:t>
            </a:r>
            <a:r>
              <a:rPr lang="en-US" dirty="0" smtClean="0"/>
              <a:t> decomposes to </a:t>
            </a:r>
            <a:r>
              <a:rPr lang="en-US" b="1" dirty="0" smtClean="0"/>
              <a:t>Oil</a:t>
            </a:r>
            <a:r>
              <a:rPr lang="en-US" dirty="0" smtClean="0"/>
              <a:t> and </a:t>
            </a:r>
            <a:r>
              <a:rPr lang="en-US" b="1" dirty="0" smtClean="0"/>
              <a:t>Gas</a:t>
            </a:r>
          </a:p>
        </p:txBody>
      </p:sp>
      <p:pic>
        <p:nvPicPr>
          <p:cNvPr id="4" name="Picture 3" descr="r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4" y="2641399"/>
            <a:ext cx="2489200" cy="233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415423"/>
            <a:ext cx="8069292" cy="121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about 2 - 4 trillion barrels worth of shale oil in the USA alone . . </a:t>
            </a:r>
            <a:r>
              <a:rPr lang="en-US" b="1" dirty="0"/>
              <a:t>400 years </a:t>
            </a:r>
            <a:r>
              <a:rPr lang="en-US" dirty="0"/>
              <a:t>of oil supply!!</a:t>
            </a:r>
          </a:p>
        </p:txBody>
      </p:sp>
      <p:pic>
        <p:nvPicPr>
          <p:cNvPr id="7" name="Picture 6" descr="poresp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5" y="2819264"/>
            <a:ext cx="2724654" cy="19992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725609" y="2819264"/>
            <a:ext cx="2521196" cy="57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4246805" y="2819264"/>
            <a:ext cx="2724654" cy="199921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725609" y="3396211"/>
            <a:ext cx="2521196" cy="1422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3312" y="3630909"/>
            <a:ext cx="1614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O(10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92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54171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Reaction Mechanism </a:t>
            </a:r>
            <a:r>
              <a:rPr lang="en-US" sz="2400" dirty="0" smtClean="0"/>
              <a:t>[Burnham and Braun (1991)]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89" y="1734941"/>
            <a:ext cx="8625341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Kerogen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>
                <a:sym typeface="Wingdings"/>
              </a:rPr>
              <a:t> Heavy Oil + Light Oil + Gas + Char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Heavy Oil +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Energy </a:t>
            </a:r>
            <a:r>
              <a:rPr lang="en-US" dirty="0" smtClean="0">
                <a:sym typeface="Wingdings"/>
              </a:rPr>
              <a:t> Light Oil + Gas + Char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Light Oil, Gas and Solid residue </a:t>
            </a:r>
            <a:r>
              <a:rPr lang="en-US" b="1" dirty="0" smtClean="0">
                <a:sym typeface="Wingdings"/>
              </a:rPr>
              <a:t>decomposition</a:t>
            </a:r>
            <a:r>
              <a:rPr lang="en-US" dirty="0" smtClean="0">
                <a:sym typeface="Wingdings"/>
              </a:rPr>
              <a:t> reactions…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pic>
        <p:nvPicPr>
          <p:cNvPr id="4" name="Picture 3" descr="5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2" y="3482796"/>
            <a:ext cx="3577716" cy="3375204"/>
          </a:xfrm>
          <a:prstGeom prst="rect">
            <a:avLst/>
          </a:prstGeom>
        </p:spPr>
      </p:pic>
      <p:pic>
        <p:nvPicPr>
          <p:cNvPr id="5" name="Picture 4" descr="6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57" y="3523761"/>
            <a:ext cx="3432516" cy="333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1901" y="3837995"/>
            <a:ext cx="88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543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6397" y="3837995"/>
            <a:ext cx="88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643K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(simple) Extraction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8275"/>
          </a:xfrm>
        </p:spPr>
        <p:txBody>
          <a:bodyPr/>
          <a:lstStyle/>
          <a:p>
            <a:r>
              <a:rPr lang="en-US" dirty="0" smtClean="0"/>
              <a:t>Inject </a:t>
            </a:r>
            <a:r>
              <a:rPr lang="en-US" b="1" dirty="0" smtClean="0"/>
              <a:t>hot, pressurized CO2 </a:t>
            </a:r>
            <a:r>
              <a:rPr lang="en-US" dirty="0" smtClean="0"/>
              <a:t>to heat shale underground (in situ heating)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44431"/>
            <a:ext cx="8405526" cy="212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Current </a:t>
            </a:r>
            <a:r>
              <a:rPr lang="en-US" b="1" dirty="0" smtClean="0"/>
              <a:t>inefficiencies</a:t>
            </a:r>
            <a:r>
              <a:rPr lang="en-US" dirty="0" smtClean="0"/>
              <a:t> of extraction have a lot to do with </a:t>
            </a:r>
          </a:p>
          <a:p>
            <a:pPr lvl="1"/>
            <a:r>
              <a:rPr lang="en-US" dirty="0" smtClean="0"/>
              <a:t>Large timescales for extraction due to conduction heating (3 – 5 years</a:t>
            </a:r>
            <a:r>
              <a:rPr lang="en-US" dirty="0" smtClean="0"/>
              <a:t>) [Fan et al. (2009), White et al. (2010)]</a:t>
            </a:r>
            <a:endParaRPr lang="en-US" dirty="0" smtClean="0"/>
          </a:p>
          <a:p>
            <a:pPr lvl="1"/>
            <a:r>
              <a:rPr lang="en-US" dirty="0" smtClean="0"/>
              <a:t>Inefficient thermal waves due to conduction heating (Low EROI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Huge environmental costs (Retorting of Shale</a:t>
            </a:r>
            <a:r>
              <a:rPr lang="en-US" dirty="0" smtClean="0"/>
              <a:t>) [Brandt (2008)]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63859"/>
            <a:ext cx="8229600" cy="198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Gas injection </a:t>
            </a:r>
            <a:r>
              <a:rPr lang="en-US" dirty="0" smtClean="0"/>
              <a:t>may solve these issues:</a:t>
            </a:r>
          </a:p>
          <a:p>
            <a:pPr lvl="1"/>
            <a:r>
              <a:rPr lang="en-US" dirty="0" smtClean="0"/>
              <a:t>As a fluid it will travel relatively quickly through the </a:t>
            </a:r>
            <a:r>
              <a:rPr lang="en-US" dirty="0" smtClean="0"/>
              <a:t>reservoir</a:t>
            </a:r>
            <a:endParaRPr lang="en-US" dirty="0" smtClean="0"/>
          </a:p>
          <a:p>
            <a:pPr lvl="1"/>
            <a:r>
              <a:rPr lang="en-US" dirty="0" smtClean="0"/>
              <a:t>It will carry the thermal wave with </a:t>
            </a:r>
            <a:r>
              <a:rPr lang="en-US" dirty="0" smtClean="0"/>
              <a:t>it [</a:t>
            </a:r>
            <a:r>
              <a:rPr lang="en-US" dirty="0" err="1" smtClean="0"/>
              <a:t>Jupp</a:t>
            </a:r>
            <a:r>
              <a:rPr lang="en-US" dirty="0" smtClean="0"/>
              <a:t> &amp; Woods (2003)]</a:t>
            </a:r>
            <a:endParaRPr lang="en-US" dirty="0" smtClean="0"/>
          </a:p>
          <a:p>
            <a:pPr lvl="1"/>
            <a:r>
              <a:rPr lang="en-US" dirty="0" smtClean="0"/>
              <a:t>It can be sequestered directly underground after heating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4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</a:t>
            </a:r>
            <a:r>
              <a:rPr lang="en-US" dirty="0" smtClean="0"/>
              <a:t>equations</a:t>
            </a:r>
            <a:r>
              <a:rPr lang="en-US" sz="2400" dirty="0" smtClean="0"/>
              <a:t> [Chen et al. (2006)]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Multiphase </a:t>
            </a:r>
            <a:r>
              <a:rPr lang="en-US" b="1" dirty="0" smtClean="0"/>
              <a:t>flow </a:t>
            </a:r>
            <a:r>
              <a:rPr lang="en-US" dirty="0" smtClean="0"/>
              <a:t>in a reservoir: Oil and Gas </a:t>
            </a:r>
            <a:endParaRPr lang="en-US" dirty="0"/>
          </a:p>
          <a:p>
            <a:r>
              <a:rPr lang="en-US" dirty="0" smtClean="0"/>
              <a:t>Darcy’s </a:t>
            </a:r>
            <a:r>
              <a:rPr lang="en-US" dirty="0"/>
              <a:t>Law </a:t>
            </a:r>
            <a:r>
              <a:rPr lang="en-US" dirty="0" smtClean="0"/>
              <a:t>to find phase velocities – (</a:t>
            </a:r>
            <a:r>
              <a:rPr lang="en-US" dirty="0"/>
              <a:t>e</a:t>
            </a:r>
            <a:r>
              <a:rPr lang="en-US" dirty="0" smtClean="0"/>
              <a:t>ach phase)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Mass conservation</a:t>
            </a:r>
            <a:r>
              <a:rPr lang="en-US" dirty="0"/>
              <a:t> – (each phase)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93" y="4976486"/>
            <a:ext cx="7262211" cy="75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313" y="5983610"/>
            <a:ext cx="1098786" cy="668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94" y="5983610"/>
            <a:ext cx="2237108" cy="668826"/>
          </a:xfrm>
          <a:prstGeom prst="rect">
            <a:avLst/>
          </a:prstGeom>
        </p:spPr>
      </p:pic>
      <p:pic>
        <p:nvPicPr>
          <p:cNvPr id="14" name="Picture 13" descr="darcyeq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4" y="2819400"/>
            <a:ext cx="3559580" cy="10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Governing </a:t>
            </a:r>
            <a:r>
              <a:rPr lang="en-US" dirty="0"/>
              <a:t>equations </a:t>
            </a:r>
            <a:r>
              <a:rPr lang="en-US" sz="2400" dirty="0" smtClean="0"/>
              <a:t>[Woods &amp; </a:t>
            </a:r>
            <a:r>
              <a:rPr lang="en-US" sz="2400" dirty="0" err="1" smtClean="0"/>
              <a:t>Jupp</a:t>
            </a:r>
            <a:r>
              <a:rPr lang="en-US" sz="2400" dirty="0" smtClean="0"/>
              <a:t> (2003)</a:t>
            </a:r>
            <a:r>
              <a:rPr lang="en-US" sz="2400" dirty="0"/>
              <a:t>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Pressure Equation – </a:t>
            </a:r>
            <a:r>
              <a:rPr lang="en-US" dirty="0" smtClean="0"/>
              <a:t>(liquid </a:t>
            </a:r>
            <a:r>
              <a:rPr lang="en-US" dirty="0"/>
              <a:t>phases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Reservoir </a:t>
            </a:r>
            <a:r>
              <a:rPr lang="en-US" dirty="0" smtClean="0"/>
              <a:t>Energy/Temperature equation – (all phases)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00" y="2488100"/>
            <a:ext cx="2968860" cy="841177"/>
          </a:xfrm>
          <a:prstGeom prst="rect">
            <a:avLst/>
          </a:prstGeom>
        </p:spPr>
      </p:pic>
      <p:pic>
        <p:nvPicPr>
          <p:cNvPr id="9" name="Picture 8" descr="energ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15" y="4650316"/>
            <a:ext cx="5359400" cy="9779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237556" y="5547991"/>
            <a:ext cx="851253" cy="436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uble Bracket 15"/>
          <p:cNvSpPr/>
          <p:nvPr/>
        </p:nvSpPr>
        <p:spPr>
          <a:xfrm>
            <a:off x="2637491" y="4650316"/>
            <a:ext cx="934984" cy="897674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7853" y="5984155"/>
            <a:ext cx="761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Ratio of specific heat capacity of fluids to that of solids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5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1D Cylindrical coordinates</a:t>
            </a:r>
          </a:p>
          <a:p>
            <a:r>
              <a:rPr lang="en-US" b="1" dirty="0" smtClean="0"/>
              <a:t>Injected CO2:</a:t>
            </a:r>
            <a:r>
              <a:rPr lang="en-US" dirty="0" smtClean="0"/>
              <a:t> 230 bar, 573K</a:t>
            </a:r>
          </a:p>
          <a:p>
            <a:r>
              <a:rPr lang="en-US" b="1" dirty="0" smtClean="0"/>
              <a:t>Reservoir: </a:t>
            </a:r>
            <a:r>
              <a:rPr lang="en-US" dirty="0" smtClean="0"/>
              <a:t>Porosity = 0.1, Permeability = 5mD,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         Richness = 30 gal/ton, Pressure = 100 bar</a:t>
            </a:r>
            <a:endParaRPr lang="en-US" dirty="0"/>
          </a:p>
        </p:txBody>
      </p:sp>
      <p:pic>
        <p:nvPicPr>
          <p:cNvPr id="4" name="Picture 3" descr="schemat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0" y="3803552"/>
            <a:ext cx="7231993" cy="29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Discretized PDE’s and fed them as ODE’s to </a:t>
            </a:r>
            <a:r>
              <a:rPr lang="en-US" b="1" dirty="0" smtClean="0"/>
              <a:t>DVODPK</a:t>
            </a:r>
          </a:p>
          <a:p>
            <a:endParaRPr lang="en-US" dirty="0" smtClean="0"/>
          </a:p>
          <a:p>
            <a:r>
              <a:rPr lang="en-US" dirty="0" smtClean="0"/>
              <a:t>Second order </a:t>
            </a:r>
            <a:r>
              <a:rPr lang="en-US" b="1" dirty="0" smtClean="0"/>
              <a:t>upwind differencing </a:t>
            </a:r>
            <a:r>
              <a:rPr lang="en-US" dirty="0" smtClean="0"/>
              <a:t>for advection terms</a:t>
            </a:r>
          </a:p>
          <a:p>
            <a:endParaRPr lang="en-US" dirty="0"/>
          </a:p>
          <a:p>
            <a:r>
              <a:rPr lang="en-US" dirty="0" smtClean="0"/>
              <a:t>Second order </a:t>
            </a:r>
            <a:r>
              <a:rPr lang="en-US" b="1" dirty="0" smtClean="0"/>
              <a:t>centered differencing </a:t>
            </a:r>
            <a:r>
              <a:rPr lang="en-US" dirty="0" smtClean="0"/>
              <a:t>for diffusion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8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13-2months-pr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03" y="1205949"/>
            <a:ext cx="6701705" cy="5470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20 days of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10" y="1600200"/>
            <a:ext cx="8229600" cy="4876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1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1236</TotalTime>
  <Words>1065</Words>
  <Application>Microsoft Macintosh PowerPoint</Application>
  <PresentationFormat>On-screen Show (4:3)</PresentationFormat>
  <Paragraphs>132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 Shale oil extraction and CO2 sequestration by a novel method of hot gas injection </vt:lpstr>
      <vt:lpstr>What is Shale Oil?</vt:lpstr>
      <vt:lpstr>Reaction Mechanism [Burnham and Braun (1991)]</vt:lpstr>
      <vt:lpstr>Novel (simple) Extraction Technique</vt:lpstr>
      <vt:lpstr>Governing equations [Chen et al. (2006)]</vt:lpstr>
      <vt:lpstr>Governing equations [Woods &amp; Jupp (2003)]</vt:lpstr>
      <vt:lpstr>Problem Description</vt:lpstr>
      <vt:lpstr>Numerical Method</vt:lpstr>
      <vt:lpstr>Base Case – 20 days of heating</vt:lpstr>
      <vt:lpstr>Base Case – 20 days of heating </vt:lpstr>
      <vt:lpstr>Base Case – 20 days of heating </vt:lpstr>
      <vt:lpstr>Temperature variations</vt:lpstr>
      <vt:lpstr>Pressure variations</vt:lpstr>
      <vt:lpstr>Thermal conduction vs. Gas injection</vt:lpstr>
      <vt:lpstr>Future Work</vt:lpstr>
      <vt:lpstr>Thank you very much! Questions?</vt:lpstr>
      <vt:lpstr>Closure Models [White et al. (2010), Chen et al. (2006)]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Shale oil extraction and CO2 sequestration by a novel method of hot gas injection </dc:title>
  <dc:creator>Michael Youtsos</dc:creator>
  <cp:lastModifiedBy>Michael Youtsos</cp:lastModifiedBy>
  <cp:revision>48</cp:revision>
  <dcterms:created xsi:type="dcterms:W3CDTF">2011-07-19T22:21:18Z</dcterms:created>
  <dcterms:modified xsi:type="dcterms:W3CDTF">2011-07-20T19:33:24Z</dcterms:modified>
</cp:coreProperties>
</file>